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9"/>
  </p:notesMasterIdLst>
  <p:sldIdLst>
    <p:sldId id="280" r:id="rId5"/>
    <p:sldId id="282" r:id="rId6"/>
    <p:sldId id="281" r:id="rId7"/>
    <p:sldId id="28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E721F1-0DA6-40BE-91CA-3975E62201B4}" type="datetimeFigureOut">
              <a:rPr lang="en-US" smtClean="0"/>
              <a:t>6/1/2026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5715E7-1E24-4B33-967C-A7C88FB3512F}" type="slidenum">
              <a:rPr lang="en-US" smtClean="0"/>
              <a:t>‹#›</a:t>
            </a:fld>
            <a:endParaRPr lang="en-US"/>
          </a:p>
        </p:txBody>
      </p:sp>
    </p:spTree>
    <p:extLst>
      <p:ext uri="{BB962C8B-B14F-4D97-AF65-F5344CB8AC3E}">
        <p14:creationId xmlns:p14="http://schemas.microsoft.com/office/powerpoint/2010/main" val="955190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AD07A-5B7B-7818-85D4-E203BBEAE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38C845-4A14-63F6-515F-AD0DE5450F16}"/>
              </a:ext>
            </a:extLst>
          </p:cNvPr>
          <p:cNvSpPr>
            <a:spLocks noGrp="1" noRot="1" noChangeAspect="1"/>
          </p:cNvSpPr>
          <p:nvPr>
            <p:ph type="sldImg"/>
          </p:nvPr>
        </p:nvSpPr>
        <p:spPr>
          <a:xfrm>
            <a:off x="417513" y="701675"/>
            <a:ext cx="6242050" cy="3511550"/>
          </a:xfrm>
        </p:spPr>
      </p:sp>
      <p:sp>
        <p:nvSpPr>
          <p:cNvPr id="3" name="Notes Placeholder 2">
            <a:extLst>
              <a:ext uri="{FF2B5EF4-FFF2-40B4-BE49-F238E27FC236}">
                <a16:creationId xmlns:a16="http://schemas.microsoft.com/office/drawing/2014/main" id="{F8B3A590-06D0-7797-B520-FBD8A68F12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August 2023, </a:t>
            </a:r>
            <a:r>
              <a:rPr lang="en-US" sz="1200" i="1" kern="1200" dirty="0">
                <a:solidFill>
                  <a:schemeClr val="tx1"/>
                </a:solidFill>
                <a:effectLst/>
                <a:latin typeface="+mn-lt"/>
                <a:ea typeface="+mn-ea"/>
                <a:cs typeface="+mn-cs"/>
              </a:rPr>
              <a:t>Scouting America</a:t>
            </a:r>
            <a:r>
              <a:rPr lang="en-US" sz="1200" kern="1200" dirty="0">
                <a:solidFill>
                  <a:schemeClr val="tx1"/>
                </a:solidFill>
                <a:effectLst/>
                <a:latin typeface="+mn-lt"/>
                <a:ea typeface="+mn-ea"/>
                <a:cs typeface="+mn-cs"/>
              </a:rPr>
              <a:t> strengthened its focus on youth suicide prevention by releasing a dedicated video and discussion guide for Suicide Prevention Month. These materials were designed specifically for older youth programs—Scouts BSA, Venturing, Sea Scouts, and Exploring—to help leaders facilitate safe, supportive conversations about mental health and suicide risk.</a:t>
            </a:r>
          </a:p>
          <a:p>
            <a:endParaRPr lang="en-US" dirty="0"/>
          </a:p>
        </p:txBody>
      </p:sp>
    </p:spTree>
    <p:extLst>
      <p:ext uri="{BB962C8B-B14F-4D97-AF65-F5344CB8AC3E}">
        <p14:creationId xmlns:p14="http://schemas.microsoft.com/office/powerpoint/2010/main" val="1020599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9F897-82C8-4087-6306-08DB87757D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53F22-B389-26F1-FF5D-320D8BED2E1D}"/>
              </a:ext>
            </a:extLst>
          </p:cNvPr>
          <p:cNvSpPr>
            <a:spLocks noGrp="1" noRot="1" noChangeAspect="1"/>
          </p:cNvSpPr>
          <p:nvPr>
            <p:ph type="sldImg"/>
          </p:nvPr>
        </p:nvSpPr>
        <p:spPr>
          <a:xfrm>
            <a:off x="417513" y="701675"/>
            <a:ext cx="6242050" cy="3511550"/>
          </a:xfrm>
        </p:spPr>
      </p:sp>
      <p:sp>
        <p:nvSpPr>
          <p:cNvPr id="3" name="Notes Placeholder 2">
            <a:extLst>
              <a:ext uri="{FF2B5EF4-FFF2-40B4-BE49-F238E27FC236}">
                <a16:creationId xmlns:a16="http://schemas.microsoft.com/office/drawing/2014/main" id="{8DA7E55D-AE09-99E8-6C6C-65D7988D961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initiative is grounded in sobering reality. According to the CDC, </a:t>
            </a:r>
            <a:r>
              <a:rPr lang="en-US" sz="1200" b="1" kern="1200" dirty="0">
                <a:solidFill>
                  <a:schemeClr val="tx1"/>
                </a:solidFill>
                <a:effectLst/>
                <a:latin typeface="+mn-lt"/>
                <a:ea typeface="+mn-ea"/>
                <a:cs typeface="+mn-cs"/>
              </a:rPr>
              <a:t>1 in 6 youth—about 16%—report making a suicide plan</a:t>
            </a:r>
            <a:r>
              <a:rPr lang="en-US" sz="1200" kern="1200" dirty="0">
                <a:solidFill>
                  <a:schemeClr val="tx1"/>
                </a:solidFill>
                <a:effectLst/>
                <a:latin typeface="+mn-lt"/>
                <a:ea typeface="+mn-ea"/>
                <a:cs typeface="+mn-cs"/>
              </a:rPr>
              <a:t>. That statistic reminds us that mental health challenges are not rare, and our youth are not immune. As leaders, we strive to create environments where young people feel seen, heard, and supported.</a:t>
            </a:r>
          </a:p>
          <a:p>
            <a:endParaRPr lang="en-US" dirty="0"/>
          </a:p>
        </p:txBody>
      </p:sp>
    </p:spTree>
    <p:extLst>
      <p:ext uri="{BB962C8B-B14F-4D97-AF65-F5344CB8AC3E}">
        <p14:creationId xmlns:p14="http://schemas.microsoft.com/office/powerpoint/2010/main" val="3306669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942CA-E162-A051-C15A-EFF1D50FFB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31C02-7C48-2042-DEB0-96F79F4F83EA}"/>
              </a:ext>
            </a:extLst>
          </p:cNvPr>
          <p:cNvSpPr>
            <a:spLocks noGrp="1" noRot="1" noChangeAspect="1"/>
          </p:cNvSpPr>
          <p:nvPr>
            <p:ph type="sldImg"/>
          </p:nvPr>
        </p:nvSpPr>
        <p:spPr>
          <a:xfrm>
            <a:off x="417513" y="701675"/>
            <a:ext cx="6242050" cy="3511550"/>
          </a:xfrm>
        </p:spPr>
      </p:sp>
      <p:sp>
        <p:nvSpPr>
          <p:cNvPr id="3" name="Notes Placeholder 2">
            <a:extLst>
              <a:ext uri="{FF2B5EF4-FFF2-40B4-BE49-F238E27FC236}">
                <a16:creationId xmlns:a16="http://schemas.microsoft.com/office/drawing/2014/main" id="{B5EEB2DA-8B2E-0F31-30B8-183B1E042C8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guidance provided by Scouting America outlines thoughtful steps. Leaders are encouraged to consult with the troop committee before scheduling a session, determine whether parents should be invited, and make clear that attendance is completely optional and never tied to advancement. Parents and guardians should be notified in advance so they can review the materials and decide what is appropriate for their Scout—particularly for youth under thirteen.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a leader is not comfortable facilitating the discussion, the recommendation is to invite a qualified professional—such as a school social worker, child psychologist, or local health department representative. Scouts should also be informed ahead of time that the session will address depression and suicide, and that they are not required to share personal experiences. Leaders must be prepared to respond appropriately if a Scout expresses suicidal thoughts and know when to seek additional help.</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I proposed offering this session in my own unit, parents strongly objected to discussing this topic in a troop setting. That experience underscored the importance of partnering with families and respecting their role in guiding sensitive conversations.</a:t>
            </a:r>
          </a:p>
          <a:p>
            <a:endParaRPr lang="en-US" dirty="0"/>
          </a:p>
        </p:txBody>
      </p:sp>
    </p:spTree>
    <p:extLst>
      <p:ext uri="{BB962C8B-B14F-4D97-AF65-F5344CB8AC3E}">
        <p14:creationId xmlns:p14="http://schemas.microsoft.com/office/powerpoint/2010/main" val="579421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5852F-0274-5091-33A8-2906D957C6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E7B3E-D909-52E6-80A7-F1F728ADCD86}"/>
              </a:ext>
            </a:extLst>
          </p:cNvPr>
          <p:cNvSpPr>
            <a:spLocks noGrp="1" noRot="1" noChangeAspect="1"/>
          </p:cNvSpPr>
          <p:nvPr>
            <p:ph type="sldImg"/>
          </p:nvPr>
        </p:nvSpPr>
        <p:spPr>
          <a:xfrm>
            <a:off x="417513" y="701675"/>
            <a:ext cx="6242050" cy="3511550"/>
          </a:xfrm>
        </p:spPr>
      </p:sp>
      <p:sp>
        <p:nvSpPr>
          <p:cNvPr id="3" name="Notes Placeholder 2">
            <a:extLst>
              <a:ext uri="{FF2B5EF4-FFF2-40B4-BE49-F238E27FC236}">
                <a16:creationId xmlns:a16="http://schemas.microsoft.com/office/drawing/2014/main" id="{4D92B993-E799-6EDA-4672-C04662607F65}"/>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For units seeking alternative approaches, Scouting.org includes a </a:t>
            </a:r>
            <a:r>
              <a:rPr lang="en-US" sz="1200" b="1" kern="1200" dirty="0">
                <a:solidFill>
                  <a:schemeClr val="tx1"/>
                </a:solidFill>
                <a:effectLst/>
                <a:latin typeface="+mn-lt"/>
                <a:ea typeface="+mn-ea"/>
                <a:cs typeface="+mn-cs"/>
              </a:rPr>
              <a:t>Youth Suicide Prevention Safety Moment</a:t>
            </a:r>
            <a:r>
              <a:rPr lang="en-US" sz="1200" kern="1200" dirty="0">
                <a:solidFill>
                  <a:schemeClr val="tx1"/>
                </a:solidFill>
                <a:effectLst/>
                <a:latin typeface="+mn-lt"/>
                <a:ea typeface="+mn-ea"/>
                <a:cs typeface="+mn-cs"/>
              </a:rPr>
              <a:t> webpage with helpful resources. In addition, the </a:t>
            </a:r>
            <a:r>
              <a:rPr lang="en-US" sz="1200" i="1" kern="1200" dirty="0">
                <a:solidFill>
                  <a:schemeClr val="tx1"/>
                </a:solidFill>
                <a:effectLst/>
                <a:latin typeface="+mn-lt"/>
                <a:ea typeface="+mn-ea"/>
                <a:cs typeface="+mn-cs"/>
              </a:rPr>
              <a:t>Aaron on Scouting</a:t>
            </a:r>
            <a:r>
              <a:rPr lang="en-US" sz="1200" kern="1200" dirty="0">
                <a:solidFill>
                  <a:schemeClr val="tx1"/>
                </a:solidFill>
                <a:effectLst/>
                <a:latin typeface="+mn-lt"/>
                <a:ea typeface="+mn-ea"/>
                <a:cs typeface="+mn-cs"/>
              </a:rPr>
              <a:t> article from August 21, 2023 provides links to the video and discussion guide. Sharing these materials directly with parents empowers them to have age-appropriate conversations at home.</a:t>
            </a:r>
          </a:p>
          <a:p>
            <a:endParaRPr lang="en-US" dirty="0"/>
          </a:p>
        </p:txBody>
      </p:sp>
    </p:spTree>
    <p:extLst>
      <p:ext uri="{BB962C8B-B14F-4D97-AF65-F5344CB8AC3E}">
        <p14:creationId xmlns:p14="http://schemas.microsoft.com/office/powerpoint/2010/main" val="1369023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83135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47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25309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blipFill>
          <a:blip r:embed="rId2">
            <a:alphaModFix/>
          </a:blip>
          <a:stretch>
            <a:fillRect/>
          </a:stretch>
        </a:blipFill>
        <a:effectLst/>
      </p:bgPr>
    </p:bg>
    <p:spTree>
      <p:nvGrpSpPr>
        <p:cNvPr id="1" name="Shape 16"/>
        <p:cNvGrpSpPr/>
        <p:nvPr/>
      </p:nvGrpSpPr>
      <p:grpSpPr>
        <a:xfrm>
          <a:off x="0" y="0"/>
          <a:ext cx="0" cy="0"/>
          <a:chOff x="0" y="0"/>
          <a:chExt cx="0" cy="0"/>
        </a:xfrm>
      </p:grpSpPr>
      <p:pic>
        <p:nvPicPr>
          <p:cNvPr id="3" name="Picture 2">
            <a:extLst>
              <a:ext uri="{FF2B5EF4-FFF2-40B4-BE49-F238E27FC236}">
                <a16:creationId xmlns:a16="http://schemas.microsoft.com/office/drawing/2014/main" id="{1EA2DD12-FF70-C92F-A1F5-B1FC800EAB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9644" y="5865075"/>
            <a:ext cx="1636890" cy="779317"/>
          </a:xfrm>
          <a:prstGeom prst="rect">
            <a:avLst/>
          </a:prstGeom>
        </p:spPr>
      </p:pic>
    </p:spTree>
    <p:extLst>
      <p:ext uri="{BB962C8B-B14F-4D97-AF65-F5344CB8AC3E}">
        <p14:creationId xmlns:p14="http://schemas.microsoft.com/office/powerpoint/2010/main" val="4065057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85206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89833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99500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69403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51623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01199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431502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SVLyvv4xX8k"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scouting.org/wp-content/uploads/2022/07/Final-Personal-Safety-Awareness-Videos-Discussion-Guide-2022-1.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F1C0F-1AB3-F616-C1F9-F4B28C56568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593083E-6995-CEA2-877B-3C75FCB46C06}"/>
              </a:ext>
            </a:extLst>
          </p:cNvPr>
          <p:cNvPicPr>
            <a:picLocks noChangeAspect="1"/>
          </p:cNvPicPr>
          <p:nvPr/>
        </p:nvPicPr>
        <p:blipFill>
          <a:blip r:embed="rId3"/>
          <a:stretch>
            <a:fillRect/>
          </a:stretch>
        </p:blipFill>
        <p:spPr>
          <a:xfrm>
            <a:off x="1352550" y="1202058"/>
            <a:ext cx="9887183" cy="3608067"/>
          </a:xfrm>
          <a:prstGeom prst="rect">
            <a:avLst/>
          </a:prstGeom>
        </p:spPr>
      </p:pic>
    </p:spTree>
    <p:extLst>
      <p:ext uri="{BB962C8B-B14F-4D97-AF65-F5344CB8AC3E}">
        <p14:creationId xmlns:p14="http://schemas.microsoft.com/office/powerpoint/2010/main" val="129866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FC6BD-4E36-2A7F-E1AD-B0F99CBE010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D71DB32-145A-C6B2-867F-1B79339E7F69}"/>
              </a:ext>
            </a:extLst>
          </p:cNvPr>
          <p:cNvSpPr txBox="1"/>
          <p:nvPr/>
        </p:nvSpPr>
        <p:spPr>
          <a:xfrm>
            <a:off x="1131377" y="2351782"/>
            <a:ext cx="10538847" cy="1077218"/>
          </a:xfrm>
          <a:prstGeom prst="rect">
            <a:avLst/>
          </a:prstGeom>
          <a:noFill/>
        </p:spPr>
        <p:txBody>
          <a:bodyPr wrap="square">
            <a:spAutoFit/>
          </a:bodyPr>
          <a:lstStyle/>
          <a:p>
            <a:r>
              <a:rPr lang="en-US" sz="3200" dirty="0">
                <a:effectLst/>
                <a:ea typeface="Aptos" panose="020B0004020202020204" pitchFamily="34" charset="0"/>
                <a:cs typeface="Times New Roman" panose="02020603050405020304" pitchFamily="18" charset="0"/>
              </a:rPr>
              <a:t>According to the CDC, </a:t>
            </a:r>
            <a:r>
              <a:rPr lang="en-US" sz="3200" b="1" dirty="0">
                <a:effectLst/>
                <a:ea typeface="Times New Roman" panose="02020603050405020304" pitchFamily="18" charset="0"/>
                <a:cs typeface="Times New Roman" panose="02020603050405020304" pitchFamily="18" charset="0"/>
              </a:rPr>
              <a:t>1 in 6 youth—about 16%—report making a suicide plan</a:t>
            </a:r>
            <a:r>
              <a:rPr lang="en-US" sz="3200" dirty="0">
                <a:effectLst/>
                <a:ea typeface="Aptos" panose="020B0004020202020204" pitchFamily="34" charset="0"/>
                <a:cs typeface="Times New Roman" panose="02020603050405020304" pitchFamily="18" charset="0"/>
              </a:rPr>
              <a:t>.</a:t>
            </a:r>
            <a:endParaRPr lang="en-US" sz="3200" dirty="0"/>
          </a:p>
        </p:txBody>
      </p:sp>
    </p:spTree>
    <p:extLst>
      <p:ext uri="{BB962C8B-B14F-4D97-AF65-F5344CB8AC3E}">
        <p14:creationId xmlns:p14="http://schemas.microsoft.com/office/powerpoint/2010/main" val="2580093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282EF-2D71-BBAD-2230-5AC0742BC49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E73FDFE-CDD5-AC0C-7206-03C5F043B3C5}"/>
              </a:ext>
            </a:extLst>
          </p:cNvPr>
          <p:cNvPicPr>
            <a:picLocks noChangeAspect="1"/>
          </p:cNvPicPr>
          <p:nvPr/>
        </p:nvPicPr>
        <p:blipFill>
          <a:blip r:embed="rId3"/>
          <a:stretch>
            <a:fillRect/>
          </a:stretch>
        </p:blipFill>
        <p:spPr>
          <a:xfrm>
            <a:off x="963002" y="1611824"/>
            <a:ext cx="10365709" cy="3161654"/>
          </a:xfrm>
          <a:prstGeom prst="rect">
            <a:avLst/>
          </a:prstGeom>
        </p:spPr>
      </p:pic>
    </p:spTree>
    <p:extLst>
      <p:ext uri="{BB962C8B-B14F-4D97-AF65-F5344CB8AC3E}">
        <p14:creationId xmlns:p14="http://schemas.microsoft.com/office/powerpoint/2010/main" val="1804130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2ACFD-4C12-8D3A-3B53-A9993F357A3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EA85742-69A1-9665-7619-920D9003125F}"/>
              </a:ext>
            </a:extLst>
          </p:cNvPr>
          <p:cNvSpPr txBox="1"/>
          <p:nvPr/>
        </p:nvSpPr>
        <p:spPr>
          <a:xfrm>
            <a:off x="1382578" y="1995763"/>
            <a:ext cx="9426843" cy="428835"/>
          </a:xfrm>
          <a:prstGeom prst="rect">
            <a:avLst/>
          </a:prstGeom>
          <a:noFill/>
        </p:spPr>
        <p:txBody>
          <a:bodyPr wrap="square">
            <a:spAutoFit/>
          </a:bodyPr>
          <a:lstStyle/>
          <a:p>
            <a:pPr marL="0" marR="0">
              <a:lnSpc>
                <a:spcPct val="115000"/>
              </a:lnSpc>
              <a:spcAft>
                <a:spcPts val="800"/>
              </a:spcAft>
              <a:buNone/>
            </a:pPr>
            <a:r>
              <a:rPr lang="en-US" sz="2000" u="sng" kern="100" dirty="0">
                <a:solidFill>
                  <a:srgbClr val="467886"/>
                </a:solidFill>
                <a:effectLst/>
                <a:ea typeface="Aptos" panose="020B0004020202020204" pitchFamily="34" charset="0"/>
                <a:cs typeface="Times New Roman" panose="02020603050405020304" pitchFamily="18" charset="0"/>
                <a:hlinkClick r:id="rId3"/>
              </a:rPr>
              <a:t>https://youtu.be/SVLyvv4xX8k</a:t>
            </a:r>
            <a:r>
              <a:rPr lang="en-US" sz="2000" kern="100" dirty="0">
                <a:effectLst/>
                <a:ea typeface="Aptos" panose="020B0004020202020204" pitchFamily="34" charset="0"/>
                <a:cs typeface="Times New Roman" panose="02020603050405020304" pitchFamily="18" charset="0"/>
              </a:rPr>
              <a:t> - 11 minute video</a:t>
            </a:r>
          </a:p>
        </p:txBody>
      </p:sp>
      <p:sp>
        <p:nvSpPr>
          <p:cNvPr id="7" name="TextBox 6">
            <a:extLst>
              <a:ext uri="{FF2B5EF4-FFF2-40B4-BE49-F238E27FC236}">
                <a16:creationId xmlns:a16="http://schemas.microsoft.com/office/drawing/2014/main" id="{184D7015-A6B8-ED8E-BD67-763EC3473718}"/>
              </a:ext>
            </a:extLst>
          </p:cNvPr>
          <p:cNvSpPr txBox="1"/>
          <p:nvPr/>
        </p:nvSpPr>
        <p:spPr>
          <a:xfrm>
            <a:off x="1382578" y="2986465"/>
            <a:ext cx="10077772" cy="782778"/>
          </a:xfrm>
          <a:prstGeom prst="rect">
            <a:avLst/>
          </a:prstGeom>
          <a:noFill/>
        </p:spPr>
        <p:txBody>
          <a:bodyPr wrap="square">
            <a:spAutoFit/>
          </a:bodyPr>
          <a:lstStyle/>
          <a:p>
            <a:pPr marL="0" marR="0">
              <a:lnSpc>
                <a:spcPct val="115000"/>
              </a:lnSpc>
              <a:spcAft>
                <a:spcPts val="800"/>
              </a:spcAft>
              <a:buNone/>
            </a:pPr>
            <a:r>
              <a:rPr lang="en-US" sz="2000" u="sng" kern="100" dirty="0">
                <a:solidFill>
                  <a:srgbClr val="467886"/>
                </a:solidFill>
                <a:effectLst/>
                <a:ea typeface="Aptos" panose="020B0004020202020204" pitchFamily="34" charset="0"/>
                <a:cs typeface="Times New Roman" panose="02020603050405020304" pitchFamily="18" charset="0"/>
                <a:hlinkClick r:id="rId4"/>
              </a:rPr>
              <a:t>https://www.scouting.org/wp-content/uploads/2022/07/Final-Personal-Safety-Awareness-Videos-Discussion-Guide-2022-1.pdf</a:t>
            </a:r>
            <a:r>
              <a:rPr lang="en-US" sz="2000" kern="100" dirty="0">
                <a:effectLst/>
                <a:ea typeface="Aptos" panose="020B0004020202020204" pitchFamily="34" charset="0"/>
                <a:cs typeface="Times New Roman" panose="02020603050405020304" pitchFamily="18" charset="0"/>
              </a:rPr>
              <a:t> - discussion guide</a:t>
            </a:r>
          </a:p>
        </p:txBody>
      </p:sp>
      <p:sp>
        <p:nvSpPr>
          <p:cNvPr id="8" name="TextBox 7">
            <a:extLst>
              <a:ext uri="{FF2B5EF4-FFF2-40B4-BE49-F238E27FC236}">
                <a16:creationId xmlns:a16="http://schemas.microsoft.com/office/drawing/2014/main" id="{5D19CEC0-77C9-5D02-46EE-3217A3016EE2}"/>
              </a:ext>
            </a:extLst>
          </p:cNvPr>
          <p:cNvSpPr txBox="1"/>
          <p:nvPr/>
        </p:nvSpPr>
        <p:spPr>
          <a:xfrm>
            <a:off x="1066800" y="219075"/>
            <a:ext cx="7258050" cy="400110"/>
          </a:xfrm>
          <a:prstGeom prst="rect">
            <a:avLst/>
          </a:prstGeom>
          <a:noFill/>
        </p:spPr>
        <p:txBody>
          <a:bodyPr wrap="square" rtlCol="0">
            <a:spAutoFit/>
          </a:bodyPr>
          <a:lstStyle/>
          <a:p>
            <a:r>
              <a:rPr lang="en-US" sz="2000" b="1" dirty="0"/>
              <a:t>Scouting America Resources</a:t>
            </a:r>
          </a:p>
        </p:txBody>
      </p:sp>
    </p:spTree>
    <p:extLst>
      <p:ext uri="{BB962C8B-B14F-4D97-AF65-F5344CB8AC3E}">
        <p14:creationId xmlns:p14="http://schemas.microsoft.com/office/powerpoint/2010/main" val="292828717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B3B0E1450B504DBBD5420D5727C713" ma:contentTypeVersion="18" ma:contentTypeDescription="Create a new document." ma:contentTypeScope="" ma:versionID="d903bbc9a298e94f471e4571eea7c0d7">
  <xsd:schema xmlns:xsd="http://www.w3.org/2001/XMLSchema" xmlns:xs="http://www.w3.org/2001/XMLSchema" xmlns:p="http://schemas.microsoft.com/office/2006/metadata/properties" xmlns:ns3="d8ea7db8-d50d-41e5-bb2d-1c2cf82b96b4" xmlns:ns4="1db5f4c3-febd-4319-99b4-b48ec2177a44" targetNamespace="http://schemas.microsoft.com/office/2006/metadata/properties" ma:root="true" ma:fieldsID="d82c67a3ca9e39b23e40c6d6a40e37ee" ns3:_="" ns4:_="">
    <xsd:import namespace="d8ea7db8-d50d-41e5-bb2d-1c2cf82b96b4"/>
    <xsd:import namespace="1db5f4c3-febd-4319-99b4-b48ec2177a44"/>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Locatio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_activity" minOccurs="0"/>
                <xsd:element ref="ns3:MediaServiceObjectDetectorVersions" minOccurs="0"/>
                <xsd:element ref="ns3:MediaServiceSearchProperties" minOccurs="0"/>
                <xsd:element ref="ns3:MediaServiceSystemTag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ea7db8-d50d-41e5-bb2d-1c2cf82b96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db5f4c3-febd-4319-99b4-b48ec2177a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d8ea7db8-d50d-41e5-bb2d-1c2cf82b96b4" xsi:nil="true"/>
  </documentManagement>
</p:properties>
</file>

<file path=customXml/itemProps1.xml><?xml version="1.0" encoding="utf-8"?>
<ds:datastoreItem xmlns:ds="http://schemas.openxmlformats.org/officeDocument/2006/customXml" ds:itemID="{529761DA-0920-4D11-953D-92F0213251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ea7db8-d50d-41e5-bb2d-1c2cf82b96b4"/>
    <ds:schemaRef ds:uri="1db5f4c3-febd-4319-99b4-b48ec2177a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7C0E17-EC10-4C67-9A17-A58647B080DE}">
  <ds:schemaRefs>
    <ds:schemaRef ds:uri="http://schemas.microsoft.com/sharepoint/v3/contenttype/forms"/>
  </ds:schemaRefs>
</ds:datastoreItem>
</file>

<file path=customXml/itemProps3.xml><?xml version="1.0" encoding="utf-8"?>
<ds:datastoreItem xmlns:ds="http://schemas.openxmlformats.org/officeDocument/2006/customXml" ds:itemID="{66EF2E59-88CB-40C9-9191-439CB9084595}">
  <ds:schemaRefs>
    <ds:schemaRef ds:uri="http://schemas.microsoft.com/office/infopath/2007/PartnerControls"/>
    <ds:schemaRef ds:uri="http://purl.org/dc/dcmitype/"/>
    <ds:schemaRef ds:uri="http://purl.org/dc/elements/1.1/"/>
    <ds:schemaRef ds:uri="http://purl.org/dc/terms/"/>
    <ds:schemaRef ds:uri="http://schemas.openxmlformats.org/package/2006/metadata/core-properties"/>
    <ds:schemaRef ds:uri="http://www.w3.org/XML/1998/namespace"/>
    <ds:schemaRef ds:uri="d8ea7db8-d50d-41e5-bb2d-1c2cf82b96b4"/>
    <ds:schemaRef ds:uri="http://schemas.microsoft.com/office/2006/documentManagement/types"/>
    <ds:schemaRef ds:uri="1db5f4c3-febd-4319-99b4-b48ec2177a4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17</TotalTime>
  <Words>437</Words>
  <Application>Microsoft Office PowerPoint</Application>
  <PresentationFormat>Widescreen</PresentationFormat>
  <Paragraphs>12</Paragraphs>
  <Slides>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Aptos</vt:lpstr>
      <vt:lpstr>Arial</vt:lpstr>
      <vt:lpstr>Times New Roman</vt:lpstr>
      <vt:lpstr>Simple Light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Colleen Leahy</dc:creator>
  <cp:lastModifiedBy>Colleen Leahy</cp:lastModifiedBy>
  <cp:revision>2</cp:revision>
  <dcterms:created xsi:type="dcterms:W3CDTF">2026-05-31T22:16:06Z</dcterms:created>
  <dcterms:modified xsi:type="dcterms:W3CDTF">2026-06-01T17:22:52Z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0x0101002BB3B0E1450B504DBBD5420D5727C713</vt:lpwstr>
  </property>
</Properties>
</file>