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8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9574" autoAdjust="0"/>
  </p:normalViewPr>
  <p:slideViewPr>
    <p:cSldViewPr snapToGrid="0">
      <p:cViewPr varScale="1">
        <p:scale>
          <a:sx n="125" d="100"/>
          <a:sy n="125" d="100"/>
        </p:scale>
        <p:origin x="159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721F1-0DA6-40BE-91CA-3975E62201B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5715E7-1E24-4B33-967C-A7C88FB351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90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AC58D-96AC-2D87-9CEF-AF355CCE4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B31AAF-F4C6-317F-19FE-09B32244EE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7513" y="701675"/>
            <a:ext cx="6242050" cy="35115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128410-C46D-D67C-E94D-22A45A4030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 crucial to review safety protocols, educate troops on symptom recognition, and promote hydration to ensure that outdoor adventures remain safe and enjoyable. </a:t>
            </a:r>
            <a:r>
              <a:rPr lang="en-US" dirty="0"/>
              <a:t>Let’s take a moment to understand the difference between a typical headache and a migraine. Migraines are not simply </a:t>
            </a:r>
            <a:r>
              <a:rPr lang="en-US" i="1" dirty="0"/>
              <a:t>bad headaches</a:t>
            </a:r>
            <a:r>
              <a:rPr lang="en-US" dirty="0"/>
              <a:t>. They are neurological conditions that can cause significant symptoms, including throbbing or pulsating pain, nausea, and extreme sensitivity to light and sound. A migraine can last for hours or even several days.</a:t>
            </a:r>
          </a:p>
          <a:p>
            <a:r>
              <a:rPr lang="en-US" dirty="0"/>
              <a:t>For Scouts, especially during summer campouts and hikes, there are several environmental and physical factors that can contribute to head pain or trigger a migraine.</a:t>
            </a:r>
          </a:p>
          <a:p>
            <a:endParaRPr lang="en-US" dirty="0"/>
          </a:p>
          <a:p>
            <a:r>
              <a:rPr lang="en-US" b="1" dirty="0"/>
              <a:t>First is dehydration.</a:t>
            </a:r>
            <a:r>
              <a:rPr lang="en-US" dirty="0"/>
              <a:t> Scouts may be focused on keeping up with the group and forget to drink regularly. Encourage Scouts to drink water throughout an activity rather than waiting until they feel thirsty.</a:t>
            </a:r>
          </a:p>
          <a:p>
            <a:endParaRPr lang="en-US" b="1" dirty="0"/>
          </a:p>
          <a:p>
            <a:r>
              <a:rPr lang="en-US" b="1" dirty="0"/>
              <a:t>Second is overexertion.</a:t>
            </a:r>
            <a:r>
              <a:rPr lang="en-US" dirty="0"/>
              <a:t> Hiking, climbing, or other activities can become more difficult in heat and humidity. Encourage Scouts to pace themselves, take appropriate rest breaks, and speak up if they aren't feeling well.</a:t>
            </a:r>
          </a:p>
          <a:p>
            <a:endParaRPr lang="en-US" b="1" dirty="0"/>
          </a:p>
          <a:p>
            <a:r>
              <a:rPr lang="en-US" b="1" dirty="0"/>
              <a:t>Sun exposure can also be a factor.</a:t>
            </a:r>
            <a:r>
              <a:rPr lang="en-US" dirty="0"/>
              <a:t> Hats, sunglasses, sunscreen, and access to shade can help reduce the effects of bright sunlight and heat.</a:t>
            </a:r>
          </a:p>
          <a:p>
            <a:endParaRPr lang="en-US" b="1" dirty="0"/>
          </a:p>
          <a:p>
            <a:r>
              <a:rPr lang="en-US" b="1" dirty="0"/>
              <a:t>Finally, don't overlook meals.</a:t>
            </a:r>
            <a:r>
              <a:rPr lang="en-US" dirty="0"/>
              <a:t> A Scout who skips breakfast or lunch may experience low blood sugar, which can contribute to headache symptoms and make them feel significantly worse.</a:t>
            </a:r>
          </a:p>
          <a:p>
            <a:endParaRPr lang="en-US" dirty="0"/>
          </a:p>
          <a:p>
            <a:r>
              <a:rPr lang="en-US" dirty="0"/>
              <a:t>The important point for leaders is: </a:t>
            </a:r>
            <a:r>
              <a:rPr lang="en-US" b="1" dirty="0"/>
              <a:t>listen when a Scout says they don't feel right.</a:t>
            </a:r>
            <a:r>
              <a:rPr lang="en-US" dirty="0"/>
              <a:t> Don't assume they're simply tired or trying to avoid an activity. Move them to a cooler or quieter location when appropriate, provide water and a chance to rest, and follow the Scout's established health and medication plan. If symptoms are severe, unusual, rapidly worsening, or accompanied by other concerning symptoms, seek appropriate medical assistance.</a:t>
            </a:r>
          </a:p>
          <a:p>
            <a:endParaRPr lang="en-US" dirty="0"/>
          </a:p>
          <a:p>
            <a:r>
              <a:rPr lang="en-US" dirty="0"/>
              <a:t>A little prevention and a willingness to listen can help keep a Scout safe—and keep a headache from turning into a much bigger problem.”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60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83135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4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2530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A2DD12-FF70-C92F-A1F5-B1FC800EAB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44" y="5865075"/>
            <a:ext cx="1636890" cy="77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57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85206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89833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99500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69403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5162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01199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43150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925AA-18CF-A32F-A633-9E27E7413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DAF0E96-6B1F-19A6-6068-8288C0CC2A34}"/>
              </a:ext>
            </a:extLst>
          </p:cNvPr>
          <p:cNvSpPr txBox="1"/>
          <p:nvPr/>
        </p:nvSpPr>
        <p:spPr>
          <a:xfrm>
            <a:off x="953135" y="854015"/>
            <a:ext cx="6705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1D1D1D"/>
                </a:solidFill>
                <a:effectLst/>
                <a:latin typeface="Arial" panose="020B0604020202020204" pitchFamily="34" charset="0"/>
              </a:rPr>
              <a:t>The Facts: Migraines vs. Headaches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337740-C2C5-2CE9-05C9-8AD88B783E37}"/>
              </a:ext>
            </a:extLst>
          </p:cNvPr>
          <p:cNvSpPr txBox="1"/>
          <p:nvPr/>
        </p:nvSpPr>
        <p:spPr>
          <a:xfrm>
            <a:off x="953135" y="1254125"/>
            <a:ext cx="1052576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900"/>
              </a:spcBef>
              <a:spcAft>
                <a:spcPts val="1200"/>
              </a:spcAft>
              <a:buNone/>
            </a:pPr>
            <a:r>
              <a:rPr lang="en-US" sz="2000" b="0" i="0" dirty="0">
                <a:solidFill>
                  <a:srgbClr val="1D1D1D"/>
                </a:solidFill>
                <a:effectLst/>
                <a:latin typeface="+mj-lt"/>
              </a:rPr>
              <a:t>Migraines are not just "bad headaches"—they are complex neurological diseases that can last for days, causing throbbing pain, nausea, and severe sensitivity to light and sound.</a:t>
            </a:r>
            <a:endParaRPr lang="en-US" sz="800" b="0" i="0" dirty="0">
              <a:solidFill>
                <a:srgbClr val="1D1D1D"/>
              </a:solidFill>
              <a:effectLst/>
              <a:latin typeface="+mj-lt"/>
            </a:endParaRPr>
          </a:p>
          <a:p>
            <a:pPr algn="l" fontAlgn="auto">
              <a:buNone/>
            </a:pPr>
            <a:r>
              <a:rPr lang="en-US" sz="2000" b="1" i="0" dirty="0">
                <a:solidFill>
                  <a:srgbClr val="1D1D1D"/>
                </a:solidFill>
                <a:effectLst/>
                <a:latin typeface="+mj-lt"/>
              </a:rPr>
              <a:t>Common Trail Triggers</a:t>
            </a:r>
          </a:p>
          <a:p>
            <a:pPr algn="l" fontAlgn="auto">
              <a:spcBef>
                <a:spcPts val="900"/>
              </a:spcBef>
              <a:spcAft>
                <a:spcPts val="1200"/>
              </a:spcAft>
              <a:buNone/>
            </a:pPr>
            <a:r>
              <a:rPr lang="en-US" sz="2000" b="0" i="0" dirty="0">
                <a:solidFill>
                  <a:srgbClr val="1D1D1D"/>
                </a:solidFill>
                <a:effectLst/>
                <a:latin typeface="+mj-lt"/>
              </a:rPr>
              <a:t>On summer campouts, head pain is often triggered by preventable trail factors:</a:t>
            </a:r>
          </a:p>
          <a:p>
            <a:pPr marL="4000500" lvl="8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rgbClr val="1D1D1D"/>
                </a:solidFill>
                <a:effectLst/>
                <a:latin typeface="+mj-lt"/>
              </a:rPr>
              <a:t>Dehydration:</a:t>
            </a:r>
            <a:r>
              <a:rPr lang="en-US" sz="2000" b="0" i="0" dirty="0">
                <a:solidFill>
                  <a:srgbClr val="1D1D1D"/>
                </a:solidFill>
                <a:effectLst/>
                <a:latin typeface="+mj-lt"/>
              </a:rPr>
              <a:t> Insufficient water intake.</a:t>
            </a:r>
          </a:p>
          <a:p>
            <a:pPr marL="4000500" lvl="8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rgbClr val="1D1D1D"/>
                </a:solidFill>
                <a:effectLst/>
                <a:latin typeface="+mj-lt"/>
              </a:rPr>
              <a:t>Overexertion:</a:t>
            </a:r>
            <a:r>
              <a:rPr lang="en-US" sz="2000" b="0" i="0" dirty="0">
                <a:solidFill>
                  <a:srgbClr val="1D1D1D"/>
                </a:solidFill>
                <a:effectLst/>
                <a:latin typeface="+mj-lt"/>
              </a:rPr>
              <a:t> Pushing without proper pacing or rest.</a:t>
            </a:r>
          </a:p>
          <a:p>
            <a:pPr marL="4000500" lvl="8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rgbClr val="1D1D1D"/>
                </a:solidFill>
                <a:effectLst/>
                <a:latin typeface="+mj-lt"/>
              </a:rPr>
              <a:t>Sun Exposure:</a:t>
            </a:r>
            <a:r>
              <a:rPr lang="en-US" sz="2000" b="0" i="0" dirty="0">
                <a:solidFill>
                  <a:srgbClr val="1D1D1D"/>
                </a:solidFill>
                <a:effectLst/>
                <a:latin typeface="+mj-lt"/>
              </a:rPr>
              <a:t> Lack of head or eye protection.</a:t>
            </a:r>
          </a:p>
          <a:p>
            <a:pPr marL="4000500" lvl="8" indent="-3429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rgbClr val="1D1D1D"/>
                </a:solidFill>
                <a:effectLst/>
                <a:latin typeface="+mj-lt"/>
              </a:rPr>
              <a:t>Skipped Meals:</a:t>
            </a:r>
            <a:r>
              <a:rPr lang="en-US" sz="2000" b="0" i="0" dirty="0">
                <a:solidFill>
                  <a:srgbClr val="1D1D1D"/>
                </a:solidFill>
                <a:effectLst/>
                <a:latin typeface="+mj-lt"/>
              </a:rPr>
              <a:t> Low blood sugar leading to head pain. 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B2DA9F-35E4-FAE3-D464-5BED70412A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2970312"/>
            <a:ext cx="3104198" cy="2069465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A12907-9B9B-448C-50BD-50088D734ECC}"/>
              </a:ext>
            </a:extLst>
          </p:cNvPr>
          <p:cNvSpPr txBox="1"/>
          <p:nvPr/>
        </p:nvSpPr>
        <p:spPr>
          <a:xfrm>
            <a:off x="1117600" y="160645"/>
            <a:ext cx="995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1544638" algn="l"/>
              </a:tabLst>
            </a:pPr>
            <a:r>
              <a:rPr lang="en-US" sz="2000" b="1" dirty="0"/>
              <a:t>Migraine and Headache Awareness</a:t>
            </a:r>
          </a:p>
        </p:txBody>
      </p:sp>
    </p:spTree>
    <p:extLst>
      <p:ext uri="{BB962C8B-B14F-4D97-AF65-F5344CB8AC3E}">
        <p14:creationId xmlns:p14="http://schemas.microsoft.com/office/powerpoint/2010/main" val="167306909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8ea7db8-d50d-41e5-bb2d-1c2cf82b96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B3B0E1450B504DBBD5420D5727C713" ma:contentTypeVersion="18" ma:contentTypeDescription="Create a new document." ma:contentTypeScope="" ma:versionID="d903bbc9a298e94f471e4571eea7c0d7">
  <xsd:schema xmlns:xsd="http://www.w3.org/2001/XMLSchema" xmlns:xs="http://www.w3.org/2001/XMLSchema" xmlns:p="http://schemas.microsoft.com/office/2006/metadata/properties" xmlns:ns3="d8ea7db8-d50d-41e5-bb2d-1c2cf82b96b4" xmlns:ns4="1db5f4c3-febd-4319-99b4-b48ec2177a44" targetNamespace="http://schemas.microsoft.com/office/2006/metadata/properties" ma:root="true" ma:fieldsID="d82c67a3ca9e39b23e40c6d6a40e37ee" ns3:_="" ns4:_="">
    <xsd:import namespace="d8ea7db8-d50d-41e5-bb2d-1c2cf82b96b4"/>
    <xsd:import namespace="1db5f4c3-febd-4319-99b4-b48ec2177a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ea7db8-d50d-41e5-bb2d-1c2cf82b96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b5f4c3-febd-4319-99b4-b48ec2177a4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EF2E59-88CB-40C9-9191-439CB9084595}">
  <ds:schemaRefs>
    <ds:schemaRef ds:uri="http://schemas.microsoft.com/office/infopath/2007/PartnerControls"/>
    <ds:schemaRef ds:uri="1db5f4c3-febd-4319-99b4-b48ec2177a44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  <ds:schemaRef ds:uri="d8ea7db8-d50d-41e5-bb2d-1c2cf82b96b4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87C0E17-EC10-4C67-9A17-A58647B080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9761DA-0920-4D11-953D-92F0213251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ea7db8-d50d-41e5-bb2d-1c2cf82b96b4"/>
    <ds:schemaRef ds:uri="1db5f4c3-febd-4319-99b4-b48ec2177a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457</Words>
  <Application>Microsoft Office PowerPoint</Application>
  <PresentationFormat>Widescreen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Simple Light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Colleen Leahy</dc:creator>
  <cp:lastModifiedBy>Colleen Leahy</cp:lastModifiedBy>
  <cp:revision>6</cp:revision>
  <dcterms:created xsi:type="dcterms:W3CDTF">2026-05-31T22:16:06Z</dcterms:created>
  <dcterms:modified xsi:type="dcterms:W3CDTF">2026-08-19T19:27:50Z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0x0101002BB3B0E1450B504DBBD5420D5727C713</vt:lpwstr>
  </property>
</Properties>
</file>