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277" r:id="rId2"/>
    <p:sldId id="278" r:id="rId3"/>
    <p:sldId id="279" r:id="rId4"/>
    <p:sldId id="280" r:id="rId5"/>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7" autoAdjust="0"/>
    <p:restoredTop sz="86756" autoAdjust="0"/>
  </p:normalViewPr>
  <p:slideViewPr>
    <p:cSldViewPr snapToGrid="0">
      <p:cViewPr varScale="1">
        <p:scale>
          <a:sx n="136" d="100"/>
          <a:sy n="136" d="100"/>
        </p:scale>
        <p:origin x="1200" y="96"/>
      </p:cViewPr>
      <p:guideLst/>
    </p:cSldViewPr>
  </p:slideViewPr>
  <p:notesTextViewPr>
    <p:cViewPr>
      <p:scale>
        <a:sx n="1" d="1"/>
        <a:sy n="1" d="1"/>
      </p:scale>
      <p:origin x="0" y="0"/>
    </p:cViewPr>
  </p:notesTextViewPr>
  <p:notesViewPr>
    <p:cSldViewPr snapToGrid="0">
      <p:cViewPr varScale="1">
        <p:scale>
          <a:sx n="59" d="100"/>
          <a:sy n="59" d="100"/>
        </p:scale>
        <p:origin x="3182"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5BAD88C3-32F4-46C8-8674-6227355E0F8B}" type="datetimeFigureOut">
              <a:rPr lang="en-US" smtClean="0"/>
              <a:t>8/20/2026</a:t>
            </a:fld>
            <a:endParaRPr lang="en-US"/>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92081ED3-33A7-4F85-86F4-EEA9DD8765C6}" type="slidenum">
              <a:rPr lang="en-US" smtClean="0"/>
              <a:t>‹#›</a:t>
            </a:fld>
            <a:endParaRPr lang="en-US"/>
          </a:p>
        </p:txBody>
      </p:sp>
    </p:spTree>
    <p:extLst>
      <p:ext uri="{BB962C8B-B14F-4D97-AF65-F5344CB8AC3E}">
        <p14:creationId xmlns:p14="http://schemas.microsoft.com/office/powerpoint/2010/main" val="2831814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7513" y="701675"/>
            <a:ext cx="6242050" cy="3511550"/>
          </a:xfrm>
        </p:spPr>
      </p:sp>
      <p:sp>
        <p:nvSpPr>
          <p:cNvPr id="3" name="Notes Placeholder 2"/>
          <p:cNvSpPr>
            <a:spLocks noGrp="1"/>
          </p:cNvSpPr>
          <p:nvPr>
            <p:ph type="body" idx="1"/>
          </p:nvPr>
        </p:nvSpPr>
        <p:spPr/>
        <p:txBody>
          <a:bodyPr/>
          <a:lstStyle/>
          <a:p>
            <a:r>
              <a:rPr lang="en-US" dirty="0"/>
              <a:t> As Scouts and leaders, we are committed to creating a safe environment where everyone feels respected, included, and supported.</a:t>
            </a:r>
          </a:p>
        </p:txBody>
      </p:sp>
    </p:spTree>
    <p:extLst>
      <p:ext uri="{BB962C8B-B14F-4D97-AF65-F5344CB8AC3E}">
        <p14:creationId xmlns:p14="http://schemas.microsoft.com/office/powerpoint/2010/main" val="1406922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73F37-4D91-75A1-046C-B30397649A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00BEFE-7292-2D34-F676-8CFFF8F96165}"/>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7424017B-BD8D-5C56-837D-A2658F806D48}"/>
              </a:ext>
            </a:extLst>
          </p:cNvPr>
          <p:cNvSpPr>
            <a:spLocks noGrp="1"/>
          </p:cNvSpPr>
          <p:nvPr>
            <p:ph type="body" idx="1"/>
          </p:nvPr>
        </p:nvSpPr>
        <p:spPr/>
        <p:txBody>
          <a:bodyPr/>
          <a:lstStyle/>
          <a:p>
            <a:r>
              <a:rPr lang="en-US" dirty="0"/>
              <a:t>Presenter Notes:</a:t>
            </a:r>
          </a:p>
          <a:p>
            <a:r>
              <a:rPr lang="en-US" dirty="0"/>
              <a:t>Sometimes, a Scout or adult may be struggling with their mental health without directly telling us. There may be changes in behavior that give us a clue that something isn’t quite right.</a:t>
            </a:r>
          </a:p>
          <a:p>
            <a:endParaRPr lang="en-US" dirty="0"/>
          </a:p>
          <a:p>
            <a:r>
              <a:rPr lang="en-US" dirty="0"/>
              <a:t>Watch for things like </a:t>
            </a:r>
            <a:r>
              <a:rPr lang="en-US" b="1" dirty="0"/>
              <a:t>withdrawing from activities or friends, sudden changes in mood or behavior, increased anxiety or sadness, or losing interest in things they normally enjoy</a:t>
            </a:r>
            <a:r>
              <a:rPr lang="en-US" dirty="0"/>
              <a:t>. A person may also express feelings of </a:t>
            </a:r>
            <a:r>
              <a:rPr lang="en-US" b="1" dirty="0"/>
              <a:t>hopelessness, loneliness, or isolation</a:t>
            </a:r>
            <a:r>
              <a:rPr lang="en-US" dirty="0"/>
              <a:t>.</a:t>
            </a:r>
          </a:p>
          <a:p>
            <a:endParaRPr lang="en-US" dirty="0"/>
          </a:p>
          <a:p>
            <a:r>
              <a:rPr lang="en-US" dirty="0"/>
              <a:t>It’s important to remember that these signs don’t automatically mean someone is experiencing a mental health crisis. But they are opportunities to </a:t>
            </a:r>
            <a:r>
              <a:rPr lang="en-US" b="1" dirty="0"/>
              <a:t>notice, connect, and check in</a:t>
            </a:r>
            <a:r>
              <a:rPr lang="en-US" dirty="0"/>
              <a:t>.</a:t>
            </a:r>
          </a:p>
          <a:p>
            <a:endParaRPr lang="en-US" dirty="0"/>
          </a:p>
          <a:p>
            <a:r>
              <a:rPr lang="en-US" dirty="0"/>
              <a:t>In Scouting, we have an important role to play. We don’t have to diagnose or fix the problem. Sometimes the most helpful thing we can do is simply say, </a:t>
            </a:r>
            <a:r>
              <a:rPr lang="en-US" i="1" dirty="0"/>
              <a:t>‘I’ve noticed you seem a little different lately. How are you doing?’</a:t>
            </a:r>
            <a:r>
              <a:rPr lang="en-US" dirty="0"/>
              <a:t> Then listen without judgment and help connect them with a trusted adult, parent, leader, or professional when appropriate.</a:t>
            </a:r>
          </a:p>
          <a:p>
            <a:endParaRPr lang="en-US" b="1" dirty="0"/>
          </a:p>
          <a:p>
            <a:r>
              <a:rPr lang="en-US" b="1" dirty="0"/>
              <a:t>Being prepared means looking out for one another-not just on the trail, but for our mental well-being, too.</a:t>
            </a:r>
            <a:endParaRPr lang="en-US" dirty="0"/>
          </a:p>
          <a:p>
            <a:pPr>
              <a:buNone/>
            </a:pPr>
            <a:endParaRPr lang="en-US" sz="1200" dirty="0"/>
          </a:p>
        </p:txBody>
      </p:sp>
    </p:spTree>
    <p:extLst>
      <p:ext uri="{BB962C8B-B14F-4D97-AF65-F5344CB8AC3E}">
        <p14:creationId xmlns:p14="http://schemas.microsoft.com/office/powerpoint/2010/main" val="3371305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B17CE-1F45-9C39-2D2E-E776C73BCC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5550D6-CBD9-FF0C-80FF-14C052597297}"/>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151A87CC-E031-B1AC-0FA1-6A73AFA431F1}"/>
              </a:ext>
            </a:extLst>
          </p:cNvPr>
          <p:cNvSpPr>
            <a:spLocks noGrp="1"/>
          </p:cNvSpPr>
          <p:nvPr>
            <p:ph type="body" idx="1"/>
          </p:nvPr>
        </p:nvSpPr>
        <p:spPr/>
        <p:txBody>
          <a:bodyPr/>
          <a:lstStyle/>
          <a:p>
            <a:r>
              <a:rPr lang="en-US" dirty="0"/>
              <a:t>Presenter Notes:</a:t>
            </a:r>
          </a:p>
          <a:p>
            <a:r>
              <a:rPr lang="en-US" dirty="0"/>
              <a:t>Recognizing that someone may be struggling is only the first step. The next step is knowing what we can actually do.</a:t>
            </a:r>
          </a:p>
          <a:p>
            <a:endParaRPr lang="en-US" b="1" dirty="0"/>
          </a:p>
          <a:p>
            <a:r>
              <a:rPr lang="en-US" b="1" dirty="0"/>
              <a:t>First, listen without judging.</a:t>
            </a:r>
            <a:r>
              <a:rPr lang="en-US" dirty="0"/>
              <a:t> We don’t need to have the perfect answer. Sometimes giving someone our attention and letting them know they are heard can make a real difference.</a:t>
            </a:r>
          </a:p>
          <a:p>
            <a:endParaRPr lang="en-US" b="1" dirty="0"/>
          </a:p>
          <a:p>
            <a:r>
              <a:rPr lang="en-US" b="1" dirty="0"/>
              <a:t>Second, include everyone.</a:t>
            </a:r>
            <a:r>
              <a:rPr lang="en-US" dirty="0"/>
              <a:t> A simple invitation to join an activity, sit with the group, or participate can help someone who may be feeling isolated or disconnected. Inclusion is something every Scout and Scouter can contribute to.</a:t>
            </a:r>
          </a:p>
          <a:p>
            <a:endParaRPr lang="en-US" b="1" dirty="0"/>
          </a:p>
          <a:p>
            <a:r>
              <a:rPr lang="en-US" b="1" dirty="0"/>
              <a:t>Third, encourage trusted-adult conversations.</a:t>
            </a:r>
            <a:r>
              <a:rPr lang="en-US" dirty="0"/>
              <a:t> Scouts should know that it’s okay to talk with a parent, guardian, Scout leader, teacher, counselor, or another trusted adult when something is bothering them.</a:t>
            </a:r>
          </a:p>
          <a:p>
            <a:endParaRPr lang="en-US" b="1" dirty="0"/>
          </a:p>
          <a:p>
            <a:r>
              <a:rPr lang="en-US" b="1" dirty="0"/>
              <a:t>Fourth, speak up if someone may be at risk.</a:t>
            </a:r>
            <a:r>
              <a:rPr lang="en-US" dirty="0"/>
              <a:t> If you are concerned that someone could hurt themselves or someone else, don't keep that concern to yourself. Get a responsible adult involved and follow Scouting's safety procedures.</a:t>
            </a:r>
          </a:p>
          <a:p>
            <a:endParaRPr lang="en-US" dirty="0"/>
          </a:p>
          <a:p>
            <a:r>
              <a:rPr lang="en-US" dirty="0"/>
              <a:t>And finally, </a:t>
            </a:r>
            <a:r>
              <a:rPr lang="en-US" b="1" dirty="0"/>
              <a:t>know when to seek professional help.</a:t>
            </a:r>
            <a:r>
              <a:rPr lang="en-US" dirty="0"/>
              <a:t> Mental health challenges are not something we are expected to diagnose or treat as Scout leaders. Our role is to recognize concerns, provide support, and help connect the individual and their family with appropriate professional resources.</a:t>
            </a:r>
          </a:p>
          <a:p>
            <a:endParaRPr lang="en-US" dirty="0"/>
          </a:p>
          <a:p>
            <a:r>
              <a:rPr lang="en-US" dirty="0"/>
              <a:t>The most important message is simple: </a:t>
            </a:r>
            <a:r>
              <a:rPr lang="en-US" b="1" dirty="0"/>
              <a:t>You don't have to fix someone's problem to make a difference. Listen, include, encourage, and speak up.</a:t>
            </a:r>
            <a:endParaRPr lang="en-US" dirty="0"/>
          </a:p>
        </p:txBody>
      </p:sp>
    </p:spTree>
    <p:extLst>
      <p:ext uri="{BB962C8B-B14F-4D97-AF65-F5344CB8AC3E}">
        <p14:creationId xmlns:p14="http://schemas.microsoft.com/office/powerpoint/2010/main" val="1063955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D07A-5B7B-7818-85D4-E203BBEAE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38C845-4A14-63F6-515F-AD0DE5450F16}"/>
              </a:ext>
            </a:extLst>
          </p:cNvPr>
          <p:cNvSpPr>
            <a:spLocks noGrp="1" noRot="1" noChangeAspect="1"/>
          </p:cNvSpPr>
          <p:nvPr>
            <p:ph type="sldImg"/>
          </p:nvPr>
        </p:nvSpPr>
        <p:spPr>
          <a:xfrm>
            <a:off x="417513" y="701675"/>
            <a:ext cx="6242050" cy="3511550"/>
          </a:xfrm>
        </p:spPr>
      </p:sp>
      <p:sp>
        <p:nvSpPr>
          <p:cNvPr id="3" name="Notes Placeholder 2">
            <a:extLst>
              <a:ext uri="{FF2B5EF4-FFF2-40B4-BE49-F238E27FC236}">
                <a16:creationId xmlns:a16="http://schemas.microsoft.com/office/drawing/2014/main" id="{F8B3A590-06D0-7797-B520-FBD8A68F123D}"/>
              </a:ext>
            </a:extLst>
          </p:cNvPr>
          <p:cNvSpPr>
            <a:spLocks noGrp="1"/>
          </p:cNvSpPr>
          <p:nvPr>
            <p:ph type="body" idx="1"/>
          </p:nvPr>
        </p:nvSpPr>
        <p:spPr/>
        <p:txBody>
          <a:bodyPr/>
          <a:lstStyle/>
          <a:p>
            <a:r>
              <a:rPr lang="en-US" dirty="0"/>
              <a:t>Presenter Notes:</a:t>
            </a:r>
          </a:p>
          <a:p>
            <a:r>
              <a:rPr lang="en-US" dirty="0"/>
              <a:t>Knowing where to turn for help is an important part of being prepared.</a:t>
            </a:r>
          </a:p>
          <a:p>
            <a:endParaRPr lang="en-US" dirty="0"/>
          </a:p>
          <a:p>
            <a:r>
              <a:rPr lang="en-US" dirty="0"/>
              <a:t>There are several resources available to help Scouts, families, and Scouters better understand and support </a:t>
            </a:r>
            <a:r>
              <a:rPr lang="en-US" b="1" dirty="0"/>
              <a:t>mental, emotional, and social health</a:t>
            </a:r>
            <a:r>
              <a:rPr lang="en-US" dirty="0"/>
              <a:t>.</a:t>
            </a:r>
          </a:p>
          <a:p>
            <a:endParaRPr lang="en-US" dirty="0"/>
          </a:p>
          <a:p>
            <a:r>
              <a:rPr lang="en-US" dirty="0"/>
              <a:t>The </a:t>
            </a:r>
            <a:r>
              <a:rPr lang="en-US" b="1" dirty="0"/>
              <a:t>SAFE Scouting framework</a:t>
            </a:r>
            <a:r>
              <a:rPr lang="en-US" dirty="0"/>
              <a:t> provides guidance for creating environments where young people feel safe, supported, and able to ask for help. </a:t>
            </a:r>
            <a:r>
              <a:rPr lang="en-US" b="1" dirty="0"/>
              <a:t>MESH resources</a:t>
            </a:r>
            <a:r>
              <a:rPr lang="en-US" dirty="0"/>
              <a:t> focus specifically on mental, emotional, and social health and can help leaders recognize concerns and respond appropriately.</a:t>
            </a:r>
          </a:p>
          <a:p>
            <a:endParaRPr lang="en-US" dirty="0"/>
          </a:p>
          <a:p>
            <a:r>
              <a:rPr lang="en-US" dirty="0"/>
              <a:t>The </a:t>
            </a:r>
            <a:r>
              <a:rPr lang="en-US" b="1" dirty="0"/>
              <a:t>National Alliance on Mental Illness, or NAMI</a:t>
            </a:r>
            <a:r>
              <a:rPr lang="en-US" dirty="0"/>
              <a:t>, is another valuable resource for information, education, and support for individuals and families dealing with mental health challenges.</a:t>
            </a:r>
          </a:p>
          <a:p>
            <a:endParaRPr lang="en-US" dirty="0"/>
          </a:p>
          <a:p>
            <a:r>
              <a:rPr lang="en-US" dirty="0"/>
              <a:t>And if someone is experiencing a </a:t>
            </a:r>
            <a:r>
              <a:rPr lang="en-US" b="1" dirty="0"/>
              <a:t>mental health crisis, emotional distress, or thoughts of suicide</a:t>
            </a:r>
            <a:r>
              <a:rPr lang="en-US" dirty="0"/>
              <a:t>, remember the </a:t>
            </a:r>
            <a:r>
              <a:rPr lang="en-US" b="1" dirty="0"/>
              <a:t>988 Suicide &amp; Crisis Lifeline</a:t>
            </a:r>
            <a:r>
              <a:rPr lang="en-US" dirty="0"/>
              <a:t>. You can </a:t>
            </a:r>
            <a:r>
              <a:rPr lang="en-US" b="1" dirty="0"/>
              <a:t>call or text 988</a:t>
            </a:r>
            <a:r>
              <a:rPr lang="en-US" dirty="0"/>
              <a:t> to reach trained crisis counselors.</a:t>
            </a:r>
          </a:p>
          <a:p>
            <a:endParaRPr lang="en-US" dirty="0"/>
          </a:p>
          <a:p>
            <a:r>
              <a:rPr lang="en-US" dirty="0"/>
              <a:t>As Scout leaders, we don't need to be mental health professionals. Our responsibility is to </a:t>
            </a:r>
            <a:r>
              <a:rPr lang="en-US" b="1" dirty="0"/>
              <a:t>notice, listen, support, and connect people with the right resources when they need them</a:t>
            </a:r>
            <a:r>
              <a:rPr lang="en-US" dirty="0"/>
              <a:t>.</a:t>
            </a:r>
          </a:p>
          <a:p>
            <a:endParaRPr lang="en-US" dirty="0"/>
          </a:p>
          <a:p>
            <a:r>
              <a:rPr lang="en-US" dirty="0"/>
              <a:t>The key takeaway is: </a:t>
            </a:r>
            <a:r>
              <a:rPr lang="en-US" b="1" dirty="0"/>
              <a:t>Know the resources before you need them. Being prepared can make a difference when someone is having a difficult time.</a:t>
            </a:r>
            <a:endParaRPr lang="en-US" dirty="0"/>
          </a:p>
        </p:txBody>
      </p:sp>
    </p:spTree>
    <p:extLst>
      <p:ext uri="{BB962C8B-B14F-4D97-AF65-F5344CB8AC3E}">
        <p14:creationId xmlns:p14="http://schemas.microsoft.com/office/powerpoint/2010/main" val="1020599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71253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26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23864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blipFill>
          <a:blip r:embed="rId2">
            <a:alphaModFix/>
          </a:blip>
          <a:stretch>
            <a:fillRect/>
          </a:stretch>
        </a:blipFill>
        <a:effectLst/>
      </p:bgPr>
    </p:bg>
    <p:spTree>
      <p:nvGrpSpPr>
        <p:cNvPr id="1" name="Shape 16"/>
        <p:cNvGrpSpPr/>
        <p:nvPr/>
      </p:nvGrpSpPr>
      <p:grpSpPr>
        <a:xfrm>
          <a:off x="0" y="0"/>
          <a:ext cx="0" cy="0"/>
          <a:chOff x="0" y="0"/>
          <a:chExt cx="0" cy="0"/>
        </a:xfrm>
      </p:grpSpPr>
      <p:pic>
        <p:nvPicPr>
          <p:cNvPr id="3" name="Picture 2">
            <a:extLst>
              <a:ext uri="{FF2B5EF4-FFF2-40B4-BE49-F238E27FC236}">
                <a16:creationId xmlns:a16="http://schemas.microsoft.com/office/drawing/2014/main" id="{1EA2DD12-FF70-C92F-A1F5-B1FC800EABA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59644" y="5865075"/>
            <a:ext cx="1636890" cy="779317"/>
          </a:xfrm>
          <a:prstGeom prst="rect">
            <a:avLst/>
          </a:prstGeom>
        </p:spPr>
      </p:pic>
    </p:spTree>
    <p:extLst>
      <p:ext uri="{BB962C8B-B14F-4D97-AF65-F5344CB8AC3E}">
        <p14:creationId xmlns:p14="http://schemas.microsoft.com/office/powerpoint/2010/main" val="76780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2720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14878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81154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61356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95993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32349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3485031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C5A29360-A5D4-BAA5-3180-7A27EFFC7B6B}"/>
              </a:ext>
            </a:extLst>
          </p:cNvPr>
          <p:cNvSpPr txBox="1"/>
          <p:nvPr/>
        </p:nvSpPr>
        <p:spPr>
          <a:xfrm>
            <a:off x="1036320" y="846329"/>
            <a:ext cx="10119360" cy="1569660"/>
          </a:xfrm>
          <a:prstGeom prst="rect">
            <a:avLst/>
          </a:prstGeom>
          <a:noFill/>
        </p:spPr>
        <p:txBody>
          <a:bodyPr wrap="square">
            <a:spAutoFit/>
          </a:bodyPr>
          <a:lstStyle/>
          <a:p>
            <a:pPr algn="ctr"/>
            <a:r>
              <a:rPr lang="en-US" sz="3200" dirty="0"/>
              <a:t>Mental health is just as important as physical health. In Scouting, we support the mental, emotional, and social well-being of every Scout and leader.</a:t>
            </a:r>
          </a:p>
        </p:txBody>
      </p:sp>
      <p:pic>
        <p:nvPicPr>
          <p:cNvPr id="3" name="Picture 2">
            <a:extLst>
              <a:ext uri="{FF2B5EF4-FFF2-40B4-BE49-F238E27FC236}">
                <a16:creationId xmlns:a16="http://schemas.microsoft.com/office/drawing/2014/main" id="{D4B64702-2788-CCDD-D2DA-B1A3C597005E}"/>
              </a:ext>
            </a:extLst>
          </p:cNvPr>
          <p:cNvPicPr>
            <a:picLocks noChangeAspect="1"/>
          </p:cNvPicPr>
          <p:nvPr/>
        </p:nvPicPr>
        <p:blipFill>
          <a:blip r:embed="rId3"/>
          <a:stretch>
            <a:fillRect/>
          </a:stretch>
        </p:blipFill>
        <p:spPr>
          <a:xfrm>
            <a:off x="3675527" y="2563906"/>
            <a:ext cx="4585448" cy="3056965"/>
          </a:xfrm>
          <a:prstGeom prst="rect">
            <a:avLst/>
          </a:prstGeom>
        </p:spPr>
      </p:pic>
    </p:spTree>
    <p:extLst>
      <p:ext uri="{BB962C8B-B14F-4D97-AF65-F5344CB8AC3E}">
        <p14:creationId xmlns:p14="http://schemas.microsoft.com/office/powerpoint/2010/main" val="3303982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B0ABB-952E-9ABE-F75A-67D74F30CFB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A35F3C3-72D6-24C3-7662-F376DD711CFF}"/>
              </a:ext>
            </a:extLst>
          </p:cNvPr>
          <p:cNvSpPr txBox="1"/>
          <p:nvPr/>
        </p:nvSpPr>
        <p:spPr>
          <a:xfrm>
            <a:off x="2487168" y="199382"/>
            <a:ext cx="7022592" cy="461665"/>
          </a:xfrm>
          <a:prstGeom prst="rect">
            <a:avLst/>
          </a:prstGeom>
          <a:noFill/>
        </p:spPr>
        <p:txBody>
          <a:bodyPr wrap="square">
            <a:spAutoFit/>
          </a:bodyPr>
          <a:lstStyle/>
          <a:p>
            <a:pPr algn="ctr"/>
            <a:r>
              <a:rPr lang="en-US" sz="2400" b="1" dirty="0"/>
              <a:t>Recognize the Signs</a:t>
            </a:r>
          </a:p>
        </p:txBody>
      </p:sp>
      <p:sp>
        <p:nvSpPr>
          <p:cNvPr id="8" name="TextBox 7">
            <a:extLst>
              <a:ext uri="{FF2B5EF4-FFF2-40B4-BE49-F238E27FC236}">
                <a16:creationId xmlns:a16="http://schemas.microsoft.com/office/drawing/2014/main" id="{09CE8E92-D2E4-F5C6-E461-F2ECE8EC69CC}"/>
              </a:ext>
            </a:extLst>
          </p:cNvPr>
          <p:cNvSpPr txBox="1"/>
          <p:nvPr/>
        </p:nvSpPr>
        <p:spPr>
          <a:xfrm>
            <a:off x="1475232" y="1546266"/>
            <a:ext cx="10119360" cy="2677656"/>
          </a:xfrm>
          <a:prstGeom prst="rect">
            <a:avLst/>
          </a:prstGeom>
          <a:noFill/>
        </p:spPr>
        <p:txBody>
          <a:bodyPr wrap="square">
            <a:spAutoFit/>
          </a:bodyPr>
          <a:lstStyle/>
          <a:p>
            <a:pPr>
              <a:buNone/>
            </a:pPr>
            <a:r>
              <a:rPr lang="en-US" sz="2400" b="1" dirty="0"/>
              <a:t>Possible signs someone may be struggling:</a:t>
            </a:r>
          </a:p>
          <a:p>
            <a:pPr>
              <a:buNone/>
            </a:pPr>
            <a:endParaRPr lang="en-US" sz="2400" b="1" dirty="0"/>
          </a:p>
          <a:p>
            <a:pPr>
              <a:buFont typeface="Arial" panose="020B0604020202020204" pitchFamily="34" charset="0"/>
              <a:buChar char="•"/>
            </a:pPr>
            <a:r>
              <a:rPr lang="en-US" sz="2400" dirty="0"/>
              <a:t>  Withdrawal from activities or friends </a:t>
            </a:r>
          </a:p>
          <a:p>
            <a:pPr>
              <a:buFont typeface="Arial" panose="020B0604020202020204" pitchFamily="34" charset="0"/>
              <a:buChar char="•"/>
            </a:pPr>
            <a:r>
              <a:rPr lang="en-US" sz="2400" dirty="0"/>
              <a:t>  Sudden mood or behavior changes </a:t>
            </a:r>
          </a:p>
          <a:p>
            <a:pPr>
              <a:buFont typeface="Arial" panose="020B0604020202020204" pitchFamily="34" charset="0"/>
              <a:buChar char="•"/>
            </a:pPr>
            <a:r>
              <a:rPr lang="en-US" sz="2400" dirty="0"/>
              <a:t>  Increased anxiety or sadness </a:t>
            </a:r>
          </a:p>
          <a:p>
            <a:pPr>
              <a:buFont typeface="Arial" panose="020B0604020202020204" pitchFamily="34" charset="0"/>
              <a:buChar char="•"/>
            </a:pPr>
            <a:r>
              <a:rPr lang="en-US" sz="2400" dirty="0"/>
              <a:t>  Loss of interest or motivation </a:t>
            </a:r>
          </a:p>
          <a:p>
            <a:pPr>
              <a:buFont typeface="Arial" panose="020B0604020202020204" pitchFamily="34" charset="0"/>
              <a:buChar char="•"/>
            </a:pPr>
            <a:r>
              <a:rPr lang="en-US" sz="2400" dirty="0"/>
              <a:t>  Expressions of hopelessness or isolation</a:t>
            </a:r>
          </a:p>
        </p:txBody>
      </p:sp>
      <p:sp>
        <p:nvSpPr>
          <p:cNvPr id="2" name="TextBox 1">
            <a:extLst>
              <a:ext uri="{FF2B5EF4-FFF2-40B4-BE49-F238E27FC236}">
                <a16:creationId xmlns:a16="http://schemas.microsoft.com/office/drawing/2014/main" id="{ADC6DB0E-4471-930B-54BD-EC01C78B5A29}"/>
              </a:ext>
            </a:extLst>
          </p:cNvPr>
          <p:cNvSpPr txBox="1"/>
          <p:nvPr/>
        </p:nvSpPr>
        <p:spPr>
          <a:xfrm>
            <a:off x="1475232" y="811269"/>
            <a:ext cx="4708634" cy="584775"/>
          </a:xfrm>
          <a:prstGeom prst="rect">
            <a:avLst/>
          </a:prstGeom>
          <a:noFill/>
        </p:spPr>
        <p:txBody>
          <a:bodyPr wrap="square" rtlCol="0">
            <a:spAutoFit/>
          </a:bodyPr>
          <a:lstStyle/>
          <a:p>
            <a:r>
              <a:rPr lang="en-US" sz="3200" b="1" dirty="0"/>
              <a:t>Watch for Changes</a:t>
            </a:r>
          </a:p>
        </p:txBody>
      </p:sp>
      <p:sp>
        <p:nvSpPr>
          <p:cNvPr id="4" name="TextBox 3">
            <a:extLst>
              <a:ext uri="{FF2B5EF4-FFF2-40B4-BE49-F238E27FC236}">
                <a16:creationId xmlns:a16="http://schemas.microsoft.com/office/drawing/2014/main" id="{12465E22-1A0B-A7FA-533E-07E1253B663A}"/>
              </a:ext>
            </a:extLst>
          </p:cNvPr>
          <p:cNvSpPr txBox="1"/>
          <p:nvPr/>
        </p:nvSpPr>
        <p:spPr>
          <a:xfrm>
            <a:off x="1475232" y="4647476"/>
            <a:ext cx="8618236" cy="461665"/>
          </a:xfrm>
          <a:prstGeom prst="rect">
            <a:avLst/>
          </a:prstGeom>
          <a:noFill/>
        </p:spPr>
        <p:txBody>
          <a:bodyPr wrap="square">
            <a:spAutoFit/>
          </a:bodyPr>
          <a:lstStyle/>
          <a:p>
            <a:pPr>
              <a:buNone/>
            </a:pPr>
            <a:r>
              <a:rPr lang="en-US" sz="2400" b="1" dirty="0"/>
              <a:t>Remember:  You do not need to be an expert to care</a:t>
            </a:r>
            <a:endParaRPr lang="en-US" sz="2400" dirty="0"/>
          </a:p>
        </p:txBody>
      </p:sp>
    </p:spTree>
    <p:extLst>
      <p:ext uri="{BB962C8B-B14F-4D97-AF65-F5344CB8AC3E}">
        <p14:creationId xmlns:p14="http://schemas.microsoft.com/office/powerpoint/2010/main" val="3372086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76923-2229-86DF-7B55-7401E33BCE5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2B82DD1-FFB8-88BF-F176-5468E926C377}"/>
              </a:ext>
            </a:extLst>
          </p:cNvPr>
          <p:cNvSpPr txBox="1"/>
          <p:nvPr/>
        </p:nvSpPr>
        <p:spPr>
          <a:xfrm>
            <a:off x="2476536" y="110716"/>
            <a:ext cx="7022592" cy="584775"/>
          </a:xfrm>
          <a:prstGeom prst="rect">
            <a:avLst/>
          </a:prstGeom>
          <a:noFill/>
        </p:spPr>
        <p:txBody>
          <a:bodyPr wrap="square">
            <a:spAutoFit/>
          </a:bodyPr>
          <a:lstStyle/>
          <a:p>
            <a:pPr algn="ctr"/>
            <a:r>
              <a:rPr lang="en-US" sz="3200" b="1" dirty="0"/>
              <a:t>What Scouts &amp; Leaders Can Do</a:t>
            </a:r>
          </a:p>
        </p:txBody>
      </p:sp>
      <p:sp>
        <p:nvSpPr>
          <p:cNvPr id="8" name="TextBox 7">
            <a:extLst>
              <a:ext uri="{FF2B5EF4-FFF2-40B4-BE49-F238E27FC236}">
                <a16:creationId xmlns:a16="http://schemas.microsoft.com/office/drawing/2014/main" id="{4731D96A-1099-8095-DC60-A3C32927D408}"/>
              </a:ext>
            </a:extLst>
          </p:cNvPr>
          <p:cNvSpPr txBox="1"/>
          <p:nvPr/>
        </p:nvSpPr>
        <p:spPr>
          <a:xfrm>
            <a:off x="1241552" y="853155"/>
            <a:ext cx="10119360" cy="2246769"/>
          </a:xfrm>
          <a:prstGeom prst="rect">
            <a:avLst/>
          </a:prstGeom>
          <a:noFill/>
        </p:spPr>
        <p:txBody>
          <a:bodyPr wrap="square">
            <a:spAutoFit/>
          </a:bodyPr>
          <a:lstStyle/>
          <a:p>
            <a:pPr>
              <a:buNone/>
            </a:pPr>
            <a:r>
              <a:rPr lang="en-US" sz="3200" b="1" dirty="0"/>
              <a:t>Support Each Other</a:t>
            </a:r>
          </a:p>
          <a:p>
            <a:pPr>
              <a:buNone/>
            </a:pPr>
            <a:endParaRPr lang="en-US" sz="1200" b="1" dirty="0"/>
          </a:p>
          <a:p>
            <a:pPr>
              <a:buNone/>
            </a:pPr>
            <a:r>
              <a:rPr lang="en-US" sz="2400" b="1" dirty="0"/>
              <a:t>Use the Scout Oath and Law</a:t>
            </a:r>
          </a:p>
          <a:p>
            <a:pPr>
              <a:buFont typeface="Arial" panose="020B0604020202020204" pitchFamily="34" charset="0"/>
              <a:buChar char="•"/>
            </a:pPr>
            <a:r>
              <a:rPr lang="en-US" sz="2400" dirty="0"/>
              <a:t> Be Kind </a:t>
            </a:r>
          </a:p>
          <a:p>
            <a:pPr>
              <a:buFont typeface="Arial" panose="020B0604020202020204" pitchFamily="34" charset="0"/>
              <a:buChar char="•"/>
            </a:pPr>
            <a:r>
              <a:rPr lang="en-US" sz="2400" dirty="0"/>
              <a:t> Be Helpful </a:t>
            </a:r>
          </a:p>
          <a:p>
            <a:pPr>
              <a:buFont typeface="Arial" panose="020B0604020202020204" pitchFamily="34" charset="0"/>
              <a:buChar char="•"/>
            </a:pPr>
            <a:r>
              <a:rPr lang="en-US" sz="2400" dirty="0"/>
              <a:t> Be Friendly</a:t>
            </a:r>
          </a:p>
        </p:txBody>
      </p:sp>
      <p:sp>
        <p:nvSpPr>
          <p:cNvPr id="4" name="TextBox 3">
            <a:extLst>
              <a:ext uri="{FF2B5EF4-FFF2-40B4-BE49-F238E27FC236}">
                <a16:creationId xmlns:a16="http://schemas.microsoft.com/office/drawing/2014/main" id="{C4D33421-6B5D-6F11-8626-9DF06B72B9A4}"/>
              </a:ext>
            </a:extLst>
          </p:cNvPr>
          <p:cNvSpPr txBox="1"/>
          <p:nvPr/>
        </p:nvSpPr>
        <p:spPr>
          <a:xfrm>
            <a:off x="5447792" y="2516122"/>
            <a:ext cx="6096000" cy="2677656"/>
          </a:xfrm>
          <a:prstGeom prst="rect">
            <a:avLst/>
          </a:prstGeom>
          <a:noFill/>
        </p:spPr>
        <p:txBody>
          <a:bodyPr wrap="square">
            <a:spAutoFit/>
          </a:bodyPr>
          <a:lstStyle/>
          <a:p>
            <a:pPr>
              <a:buNone/>
            </a:pPr>
            <a:r>
              <a:rPr lang="en-US" sz="2400" b="1" dirty="0"/>
              <a:t>Practical Actions</a:t>
            </a:r>
          </a:p>
          <a:p>
            <a:pPr>
              <a:buFont typeface="Arial" panose="020B0604020202020204" pitchFamily="34" charset="0"/>
              <a:buChar char="•"/>
            </a:pPr>
            <a:r>
              <a:rPr lang="en-US" sz="2400" dirty="0"/>
              <a:t> Listen without judging </a:t>
            </a:r>
          </a:p>
          <a:p>
            <a:pPr>
              <a:buFont typeface="Arial" panose="020B0604020202020204" pitchFamily="34" charset="0"/>
              <a:buChar char="•"/>
            </a:pPr>
            <a:r>
              <a:rPr lang="en-US" sz="2400" dirty="0"/>
              <a:t> Include everyone </a:t>
            </a:r>
          </a:p>
          <a:p>
            <a:pPr>
              <a:buFont typeface="Arial" panose="020B0604020202020204" pitchFamily="34" charset="0"/>
              <a:buChar char="•"/>
            </a:pPr>
            <a:r>
              <a:rPr lang="en-US" sz="2400" dirty="0"/>
              <a:t> Encourage trusted-adult conversations </a:t>
            </a:r>
          </a:p>
          <a:p>
            <a:pPr>
              <a:buFont typeface="Arial" panose="020B0604020202020204" pitchFamily="34" charset="0"/>
              <a:buChar char="•"/>
            </a:pPr>
            <a:r>
              <a:rPr lang="en-US" sz="2400" dirty="0"/>
              <a:t> Speak up if someone may be at risk </a:t>
            </a:r>
          </a:p>
          <a:p>
            <a:pPr>
              <a:buFont typeface="Arial" panose="020B0604020202020204" pitchFamily="34" charset="0"/>
              <a:buChar char="•"/>
            </a:pPr>
            <a:r>
              <a:rPr lang="en-US" sz="2400" dirty="0"/>
              <a:t> Know when to seek professional help</a:t>
            </a:r>
          </a:p>
          <a:p>
            <a:pPr>
              <a:buNone/>
            </a:pPr>
            <a:endParaRPr lang="en-US" sz="2400" dirty="0"/>
          </a:p>
        </p:txBody>
      </p:sp>
    </p:spTree>
    <p:extLst>
      <p:ext uri="{BB962C8B-B14F-4D97-AF65-F5344CB8AC3E}">
        <p14:creationId xmlns:p14="http://schemas.microsoft.com/office/powerpoint/2010/main" val="1887455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F1C0F-1AB3-F616-C1F9-F4B28C56568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81FCAC-A4A2-ACC2-3978-9CDC0CF076B5}"/>
              </a:ext>
            </a:extLst>
          </p:cNvPr>
          <p:cNvSpPr txBox="1"/>
          <p:nvPr/>
        </p:nvSpPr>
        <p:spPr>
          <a:xfrm>
            <a:off x="3346235" y="42203"/>
            <a:ext cx="7711298" cy="584775"/>
          </a:xfrm>
          <a:prstGeom prst="rect">
            <a:avLst/>
          </a:prstGeom>
          <a:noFill/>
        </p:spPr>
        <p:txBody>
          <a:bodyPr wrap="square" rtlCol="0">
            <a:spAutoFit/>
          </a:bodyPr>
          <a:lstStyle/>
          <a:p>
            <a:r>
              <a:rPr lang="en-US" sz="3200" dirty="0"/>
              <a:t>Mental Wellness Resources</a:t>
            </a:r>
            <a:endParaRPr lang="en-US" sz="3200" b="1" dirty="0"/>
          </a:p>
        </p:txBody>
      </p:sp>
      <p:pic>
        <p:nvPicPr>
          <p:cNvPr id="5" name="Picture 4">
            <a:extLst>
              <a:ext uri="{FF2B5EF4-FFF2-40B4-BE49-F238E27FC236}">
                <a16:creationId xmlns:a16="http://schemas.microsoft.com/office/drawing/2014/main" id="{25A91C31-918B-CD76-01E6-20C69F379A06}"/>
              </a:ext>
            </a:extLst>
          </p:cNvPr>
          <p:cNvPicPr>
            <a:picLocks noChangeAspect="1"/>
          </p:cNvPicPr>
          <p:nvPr/>
        </p:nvPicPr>
        <p:blipFill>
          <a:blip r:embed="rId3"/>
          <a:stretch>
            <a:fillRect/>
          </a:stretch>
        </p:blipFill>
        <p:spPr>
          <a:xfrm>
            <a:off x="2499360" y="774895"/>
            <a:ext cx="6761870" cy="4507913"/>
          </a:xfrm>
          <a:prstGeom prst="rect">
            <a:avLst/>
          </a:prstGeom>
        </p:spPr>
      </p:pic>
    </p:spTree>
    <p:extLst>
      <p:ext uri="{BB962C8B-B14F-4D97-AF65-F5344CB8AC3E}">
        <p14:creationId xmlns:p14="http://schemas.microsoft.com/office/powerpoint/2010/main" val="129866649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119</TotalTime>
  <Words>846</Words>
  <Application>Microsoft Office PowerPoint</Application>
  <PresentationFormat>Widescreen</PresentationFormat>
  <Paragraphs>64</Paragraphs>
  <Slides>4</Slides>
  <Notes>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Aptos</vt:lpstr>
      <vt:lpstr>Arial</vt:lpstr>
      <vt:lpstr>Simple Light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Colleen Leahy</dc:creator>
  <cp:lastModifiedBy>Colleen Leahy</cp:lastModifiedBy>
  <cp:revision>3</cp:revision>
  <cp:lastPrinted>2026-05-20T23:24:09Z</cp:lastPrinted>
  <dcterms:created xsi:type="dcterms:W3CDTF">2026-05-20T17:58:22Z</dcterms:created>
  <dcterms:modified xsi:type="dcterms:W3CDTF">2026-08-20T18:17:40Z</dcterms:modified>
</cp:coreProperties>
</file>