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644" autoAdjust="0"/>
  </p:normalViewPr>
  <p:slideViewPr>
    <p:cSldViewPr snapToGrid="0" snapToObjects="1">
      <p:cViewPr varScale="1">
        <p:scale>
          <a:sx n="136" d="100"/>
          <a:sy n="136" d="100"/>
        </p:scale>
        <p:origin x="1148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71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08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</a:p>
          <a:p>
            <a:r>
              <a:rPr dirty="0"/>
              <a:t>• Open with: “When we plan an outing, we usually think about the activity first. For environmental access, we also need to plan the path to the activity.”</a:t>
            </a:r>
            <a:endParaRPr lang="en-US" dirty="0"/>
          </a:p>
          <a:p>
            <a:endParaRPr dirty="0"/>
          </a:p>
          <a:p>
            <a:r>
              <a:rPr dirty="0"/>
              <a:t>• Environmental access is more than a ramp or a wheelchair-accessible restroom. Think about the entire experience: arrival, movement, program participation, rest, and return.</a:t>
            </a:r>
            <a:endParaRPr lang="en-US" dirty="0"/>
          </a:p>
          <a:p>
            <a:endParaRPr dirty="0"/>
          </a:p>
          <a:p>
            <a:r>
              <a:rPr dirty="0"/>
              <a:t>• Scouting America’s SAFE Checklist puts assessment and equipment/environment directly into the safety-planning process.</a:t>
            </a:r>
          </a:p>
          <a:p>
            <a:endParaRPr lang="en-US" dirty="0"/>
          </a:p>
          <a:p>
            <a:r>
              <a:rPr dirty="0"/>
              <a:t>• Ask the group: “If one Scout uses a mobility device, tires easily, has sensory needs, or needs frequent restroom access, where could our plan unintentionally create a barrier?”</a:t>
            </a:r>
          </a:p>
          <a:p>
            <a:endParaRPr lang="en-US" dirty="0"/>
          </a:p>
          <a:p>
            <a:r>
              <a:rPr dirty="0"/>
              <a:t>• Transition: “The good news is that most barriers can be identified before we arrive.”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  <a:endParaRPr lang="en-US" dirty="0"/>
          </a:p>
          <a:p>
            <a:endParaRPr dirty="0"/>
          </a:p>
          <a:p>
            <a:r>
              <a:rPr dirty="0"/>
              <a:t>• Walk through the five checks quickly.</a:t>
            </a:r>
            <a:endParaRPr lang="en-US" dirty="0"/>
          </a:p>
          <a:p>
            <a:endParaRPr dirty="0"/>
          </a:p>
          <a:p>
            <a:r>
              <a:rPr dirty="0"/>
              <a:t>• ARRIVE: Is there an accessible parking or drop-off option? Is the route from the vehicle clear?</a:t>
            </a:r>
          </a:p>
          <a:p>
            <a:endParaRPr lang="en-US" dirty="0"/>
          </a:p>
          <a:p>
            <a:r>
              <a:rPr dirty="0"/>
              <a:t>• MOVE: A route can be technically “accessible” but still be difficult because of loose gravel, steep grades, mud, roots, narrow gates, or excessive distance.</a:t>
            </a:r>
          </a:p>
          <a:p>
            <a:endParaRPr lang="en-US" dirty="0"/>
          </a:p>
          <a:p>
            <a:r>
              <a:rPr dirty="0"/>
              <a:t>• PARTICIPATE: The Scout should be able to reach the actual program</a:t>
            </a:r>
            <a:r>
              <a:rPr lang="en-US" dirty="0"/>
              <a:t>-</a:t>
            </a:r>
            <a:r>
              <a:rPr dirty="0"/>
              <a:t>not just the building entrance.</a:t>
            </a:r>
          </a:p>
          <a:p>
            <a:endParaRPr lang="en-US" dirty="0"/>
          </a:p>
          <a:p>
            <a:r>
              <a:rPr dirty="0"/>
              <a:t>• RESET: Plan for restroom access, seating, hydration, shade, and a place to take a break if needed. A quiet or lower-stimulation space can be important for some Scouts.</a:t>
            </a:r>
          </a:p>
          <a:p>
            <a:endParaRPr lang="en-US" dirty="0"/>
          </a:p>
          <a:p>
            <a:r>
              <a:rPr dirty="0"/>
              <a:t>• RESPOND: Consider what happens if the weather changes, a Scout becomes fatigued, or an emergency requires evacuation.</a:t>
            </a:r>
          </a:p>
          <a:p>
            <a:endParaRPr lang="en-US" dirty="0"/>
          </a:p>
          <a:p>
            <a:r>
              <a:rPr dirty="0"/>
              <a:t>• Emphasize that access needs vary. Ask the Scout and family what works for them rather than making assumptions.</a:t>
            </a:r>
          </a:p>
          <a:p>
            <a:endParaRPr lang="en-US" dirty="0"/>
          </a:p>
          <a:p>
            <a:r>
              <a:rPr dirty="0"/>
              <a:t>• Scouting America’s Inclusion Toolbox specifically recommends considering buildings, restrooms, distances, transportation, terrain, endurance, sensory environment, and respite/rest needs when planning outings.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Presenter notes:</a:t>
            </a:r>
          </a:p>
          <a:p>
            <a:endParaRPr lang="en-US" dirty="0"/>
          </a:p>
          <a:p>
            <a:r>
              <a:rPr dirty="0"/>
              <a:t>• Close with: Accessibility is part of safety. When we remove barriers before an outing, we reduce risk and increase participation.</a:t>
            </a:r>
          </a:p>
          <a:p>
            <a:endParaRPr lang="en-US" dirty="0"/>
          </a:p>
          <a:p>
            <a:r>
              <a:rPr dirty="0"/>
              <a:t>• Encourage leaders to make access questions a normal part of planning</a:t>
            </a:r>
            <a:r>
              <a:rPr lang="en-US" dirty="0"/>
              <a:t>-</a:t>
            </a:r>
            <a:r>
              <a:rPr dirty="0"/>
              <a:t>not a special request made at the last minute.</a:t>
            </a:r>
          </a:p>
          <a:p>
            <a:endParaRPr lang="en-US" dirty="0"/>
          </a:p>
          <a:p>
            <a:r>
              <a:rPr dirty="0"/>
              <a:t>• Ask the Scout and family what accommodations are helpful. They are often the best source of practical information about what works.</a:t>
            </a:r>
          </a:p>
          <a:p>
            <a:endParaRPr lang="en-US" dirty="0"/>
          </a:p>
          <a:p>
            <a:r>
              <a:rPr dirty="0"/>
              <a:t>• If a site cannot meet a needed access requirement safely, modify the plan, choose another route/location, or choose another activity.</a:t>
            </a:r>
          </a:p>
          <a:p>
            <a:endParaRPr lang="en-US" dirty="0"/>
          </a:p>
          <a:p>
            <a:r>
              <a:rPr dirty="0"/>
              <a:t>• Remind leaders that Scouting America says Scouts with disabilities should have the same opportunities to participate when they are willing, appropriately cleared, and there are no unresolvable safety hazards.</a:t>
            </a:r>
          </a:p>
          <a:p>
            <a:endParaRPr lang="en-US" dirty="0"/>
          </a:p>
          <a:p>
            <a:r>
              <a:rPr dirty="0"/>
              <a:t>• PTAC resource: the Special Needs in Scouting page includes resources for Scouts, volunteers, advancement, and council support.</a:t>
            </a:r>
          </a:p>
          <a:p>
            <a:endParaRPr lang="en-US" dirty="0"/>
          </a:p>
          <a:p>
            <a:r>
              <a:rPr dirty="0"/>
              <a:t>• Final line: Being prepared means making sure every Scout has a safe path to participate.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5260EB-2B7E-285A-0142-348B3FFFD10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6299016"/>
            <a:ext cx="1007762" cy="47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09728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F3855"/>
                </a:solidFill>
                <a:latin typeface="Aptos"/>
              </a:rPr>
              <a:t>Environmental Access: Plan the Path, Not Just the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78992"/>
            <a:ext cx="10789920" cy="3077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dirty="0">
                <a:solidFill>
                  <a:srgbClr val="5B696F"/>
                </a:solidFill>
                <a:latin typeface="Aptos"/>
              </a:rPr>
              <a:t>A safety moment for outings, campouts, hikes and service projects</a:t>
            </a:r>
          </a:p>
        </p:txBody>
      </p:sp>
      <p:sp>
        <p:nvSpPr>
          <p:cNvPr id="5" name="Arc 4"/>
          <p:cNvSpPr/>
          <p:nvPr/>
        </p:nvSpPr>
        <p:spPr>
          <a:xfrm>
            <a:off x="6492240" y="1645920"/>
            <a:ext cx="4846320" cy="3566160"/>
          </a:xfrm>
          <a:prstGeom prst="arc">
            <a:avLst/>
          </a:prstGeom>
          <a:solidFill>
            <a:srgbClr val="F2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Chevron 5"/>
          <p:cNvSpPr/>
          <p:nvPr/>
        </p:nvSpPr>
        <p:spPr>
          <a:xfrm>
            <a:off x="7452360" y="1965960"/>
            <a:ext cx="3383280" cy="3383280"/>
          </a:xfrm>
          <a:prstGeom prst="chevron">
            <a:avLst/>
          </a:prstGeom>
          <a:solidFill>
            <a:srgbClr val="DDA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9829800" y="3886200"/>
            <a:ext cx="685800" cy="685800"/>
          </a:xfrm>
          <a:prstGeom prst="ellipse">
            <a:avLst/>
          </a:prstGeom>
          <a:noFill/>
          <a:ln w="50800">
            <a:solidFill>
              <a:srgbClr val="1F38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818120" y="2331720"/>
            <a:ext cx="25603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1F3855"/>
                </a:solidFill>
                <a:latin typeface="Aptos"/>
              </a:rPr>
              <a:t>ACCESS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874519"/>
            <a:ext cx="2423160" cy="2148840"/>
          </a:xfrm>
          <a:prstGeom prst="roundRect">
            <a:avLst/>
          </a:prstGeom>
          <a:solidFill>
            <a:srgbClr val="F2F6F2"/>
          </a:solidFill>
          <a:ln>
            <a:solidFill>
              <a:srgbClr val="CDD6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04671" y="2075688"/>
            <a:ext cx="2103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1">
                <a:solidFill>
                  <a:srgbClr val="3F6C47"/>
                </a:solidFill>
                <a:latin typeface="Aptos"/>
              </a:rPr>
              <a:t>GET THERE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2514600"/>
            <a:ext cx="2057400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262D30"/>
                </a:solidFill>
                <a:latin typeface="Aptos"/>
              </a:rPr>
              <a:t>parking • drop-off
terrain • distance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29000" y="1874519"/>
            <a:ext cx="2423160" cy="2148840"/>
          </a:xfrm>
          <a:prstGeom prst="roundRect">
            <a:avLst/>
          </a:prstGeom>
          <a:solidFill>
            <a:srgbClr val="F2F6F2"/>
          </a:solidFill>
          <a:ln>
            <a:solidFill>
              <a:srgbClr val="CDD6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593592" y="2075688"/>
            <a:ext cx="2103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1">
                <a:solidFill>
                  <a:srgbClr val="3F6C47"/>
                </a:solidFill>
                <a:latin typeface="Aptos"/>
              </a:rPr>
              <a:t>USE 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514600"/>
            <a:ext cx="2057400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262D30"/>
                </a:solidFill>
                <a:latin typeface="Aptos"/>
              </a:rPr>
              <a:t>restrooms • paths
program areas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874519"/>
            <a:ext cx="2423160" cy="2148840"/>
          </a:xfrm>
          <a:prstGeom prst="roundRect">
            <a:avLst/>
          </a:prstGeom>
          <a:solidFill>
            <a:srgbClr val="F2F6F2"/>
          </a:solidFill>
          <a:ln>
            <a:solidFill>
              <a:srgbClr val="CDD6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82512" y="2075688"/>
            <a:ext cx="2103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1">
                <a:solidFill>
                  <a:srgbClr val="3F6C47"/>
                </a:solidFill>
                <a:latin typeface="Aptos"/>
              </a:rPr>
              <a:t>STAY SAFE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514600"/>
            <a:ext cx="2057400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0">
                <a:solidFill>
                  <a:srgbClr val="262D30"/>
                </a:solidFill>
                <a:latin typeface="Aptos"/>
              </a:rPr>
              <a:t>weather • fatigue
sensory needs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892040"/>
            <a:ext cx="106984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1F3855"/>
                </a:solidFill>
                <a:latin typeface="Aptos"/>
              </a:rPr>
              <a:t>Key idea: An outing is accessible only when a Scout can safely get to it, use it, and participate in it.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80" y="6473952"/>
            <a:ext cx="13258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1">
                <a:solidFill>
                  <a:srgbClr val="3F6C47"/>
                </a:solidFill>
                <a:latin typeface="Aptos"/>
              </a:rPr>
              <a:t>Safety Moment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09728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F3855"/>
                </a:solidFill>
                <a:latin typeface="Aptos"/>
              </a:rPr>
              <a:t>The 5-Point Access 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78992"/>
            <a:ext cx="10789920" cy="3077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dirty="0">
                <a:solidFill>
                  <a:srgbClr val="5B696F"/>
                </a:solidFill>
                <a:latin typeface="Aptos"/>
              </a:rPr>
              <a:t>Walk the outing in your head — and, when possible, inspect the site before the event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600200"/>
            <a:ext cx="288036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2CC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804671" y="1764792"/>
            <a:ext cx="502920" cy="502920"/>
          </a:xfrm>
          <a:prstGeom prst="ellipse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04671" y="1847088"/>
            <a:ext cx="502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19" y="1801368"/>
            <a:ext cx="1874519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F3855"/>
                </a:solidFill>
                <a:latin typeface="Aptos"/>
              </a:rPr>
              <a:t>ARRIVE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19" y="2221992"/>
            <a:ext cx="1828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262D30"/>
                </a:solidFill>
                <a:latin typeface="Aptos"/>
              </a:rPr>
              <a:t>Parking / drop-off
Accessible route from vehicle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60520" y="1600200"/>
            <a:ext cx="288036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2CC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4325112" y="1764792"/>
            <a:ext cx="502920" cy="502920"/>
          </a:xfrm>
          <a:prstGeom prst="ellipse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325112" y="1847088"/>
            <a:ext cx="502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59" y="1801368"/>
            <a:ext cx="1874519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F3855"/>
                </a:solidFill>
                <a:latin typeface="Aptos"/>
              </a:rPr>
              <a:t>MOVE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7759" y="2221992"/>
            <a:ext cx="1828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262D30"/>
                </a:solidFill>
                <a:latin typeface="Aptos"/>
              </a:rPr>
              <a:t>Trail surface • slopes
Distance • crossings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80960" y="1600200"/>
            <a:ext cx="288036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2CC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7845552" y="1764792"/>
            <a:ext cx="502920" cy="502920"/>
          </a:xfrm>
          <a:prstGeom prst="ellipse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845552" y="1847088"/>
            <a:ext cx="502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58200" y="1801368"/>
            <a:ext cx="1874519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F3855"/>
                </a:solidFill>
                <a:latin typeface="Aptos"/>
              </a:rPr>
              <a:t>PARTICIPATE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2221992"/>
            <a:ext cx="1828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262D30"/>
                </a:solidFill>
                <a:latin typeface="Aptos"/>
              </a:rPr>
              <a:t>Can everyone reach the program area?
Adaptive equipment if needed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377440" y="3977639"/>
            <a:ext cx="288036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2CC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2542032" y="4142231"/>
            <a:ext cx="502920" cy="502920"/>
          </a:xfrm>
          <a:prstGeom prst="ellipse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42032" y="4224527"/>
            <a:ext cx="502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54680" y="4178807"/>
            <a:ext cx="1874519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F3855"/>
                </a:solidFill>
                <a:latin typeface="Aptos"/>
              </a:rPr>
              <a:t>RESET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54680" y="4599431"/>
            <a:ext cx="1828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262D30"/>
                </a:solidFill>
                <a:latin typeface="Aptos"/>
              </a:rPr>
              <a:t>Restrooms • seating
Break / quiet space • shade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897880" y="3977639"/>
            <a:ext cx="2880360" cy="18288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2CC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6062472" y="4142231"/>
            <a:ext cx="502920" cy="502920"/>
          </a:xfrm>
          <a:prstGeom prst="ellipse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062472" y="4224527"/>
            <a:ext cx="50292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75120" y="4178807"/>
            <a:ext cx="1874519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F3855"/>
                </a:solidFill>
                <a:latin typeface="Aptos"/>
              </a:rPr>
              <a:t>RESPOND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75120" y="4599431"/>
            <a:ext cx="1828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262D30"/>
                </a:solidFill>
                <a:latin typeface="Aptos"/>
              </a:rPr>
              <a:t>Weather changes • fatigue
Emergency evacuation route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5840" y="6016752"/>
            <a:ext cx="101498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AD4843"/>
                </a:solidFill>
                <a:latin typeface="Aptos"/>
              </a:rPr>
              <a:t>Tip: Don’t rely on a website photo. Ask the site contact specific questions and verify critical routes.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41280" y="6473952"/>
            <a:ext cx="13258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1">
                <a:solidFill>
                  <a:srgbClr val="3F6C47"/>
                </a:solidFill>
                <a:latin typeface="Aptos"/>
              </a:rPr>
              <a:t>Safety Moment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3F6C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09728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F3855"/>
                </a:solidFill>
                <a:latin typeface="Aptos"/>
              </a:rPr>
              <a:t>Make Access Part of “Be Prepared”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78992"/>
            <a:ext cx="107899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96F"/>
                </a:solidFill>
                <a:latin typeface="Aptos"/>
              </a:rPr>
              <a:t>Three habits that make inclusive outings safer for everyone</a:t>
            </a:r>
          </a:p>
        </p:txBody>
      </p:sp>
      <p:sp>
        <p:nvSpPr>
          <p:cNvPr id="5" name="Oval 4"/>
          <p:cNvSpPr/>
          <p:nvPr/>
        </p:nvSpPr>
        <p:spPr>
          <a:xfrm>
            <a:off x="731519" y="1645920"/>
            <a:ext cx="685800" cy="685800"/>
          </a:xfrm>
          <a:prstGeom prst="ellipse">
            <a:avLst/>
          </a:prstGeom>
          <a:solidFill>
            <a:srgbClr val="DDA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19" y="1810512"/>
            <a:ext cx="6858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1F3855"/>
                </a:solidFill>
                <a:latin typeface="Aptos"/>
              </a:rPr>
              <a:t>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331720"/>
            <a:ext cx="3246120" cy="2697480"/>
          </a:xfrm>
          <a:prstGeom prst="roundRect">
            <a:avLst/>
          </a:prstGeom>
          <a:solidFill>
            <a:srgbClr val="F2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8680" y="2578608"/>
            <a:ext cx="2788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3F6C47"/>
                </a:solidFill>
                <a:latin typeface="Aptos"/>
              </a:rPr>
              <a:t>PLAN AHEAD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3154680"/>
            <a:ext cx="26517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262D30"/>
                </a:solidFill>
                <a:latin typeface="Aptos"/>
              </a:rPr>
              <a:t>Identify access needs during registration and pre-outing conversations.
Use the SAFE Checklist and site-specific planning.</a:t>
            </a:r>
          </a:p>
        </p:txBody>
      </p:sp>
      <p:sp>
        <p:nvSpPr>
          <p:cNvPr id="10" name="Oval 9"/>
          <p:cNvSpPr/>
          <p:nvPr/>
        </p:nvSpPr>
        <p:spPr>
          <a:xfrm>
            <a:off x="4526280" y="1645920"/>
            <a:ext cx="685800" cy="685800"/>
          </a:xfrm>
          <a:prstGeom prst="ellipse">
            <a:avLst/>
          </a:prstGeom>
          <a:solidFill>
            <a:srgbClr val="DDA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26280" y="1810512"/>
            <a:ext cx="6858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1F3855"/>
                </a:solidFill>
                <a:latin typeface="Aptos"/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34840" y="2331720"/>
            <a:ext cx="3246120" cy="2697480"/>
          </a:xfrm>
          <a:prstGeom prst="roundRect">
            <a:avLst/>
          </a:prstGeom>
          <a:solidFill>
            <a:srgbClr val="F2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63440" y="2578608"/>
            <a:ext cx="2788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3F6C47"/>
                </a:solidFill>
                <a:latin typeface="Aptos"/>
              </a:rPr>
              <a:t>VERIFY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7448" y="3154680"/>
            <a:ext cx="26517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262D30"/>
                </a:solidFill>
                <a:latin typeface="Aptos"/>
              </a:rPr>
              <a:t>Call or visit the site. Confirm the actual route, restrooms, terrain, transportation, and program areas.
Have a backup plan.</a:t>
            </a:r>
          </a:p>
        </p:txBody>
      </p:sp>
      <p:sp>
        <p:nvSpPr>
          <p:cNvPr id="15" name="Oval 14"/>
          <p:cNvSpPr/>
          <p:nvPr/>
        </p:nvSpPr>
        <p:spPr>
          <a:xfrm>
            <a:off x="8321040" y="1645920"/>
            <a:ext cx="685800" cy="685800"/>
          </a:xfrm>
          <a:prstGeom prst="ellipse">
            <a:avLst/>
          </a:prstGeom>
          <a:solidFill>
            <a:srgbClr val="DDA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21040" y="1810512"/>
            <a:ext cx="6858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1F3855"/>
                </a:solidFill>
                <a:latin typeface="Aptos"/>
              </a:rPr>
              <a:t>3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0" y="2331720"/>
            <a:ext cx="3246120" cy="2697480"/>
          </a:xfrm>
          <a:prstGeom prst="roundRect">
            <a:avLst/>
          </a:prstGeom>
          <a:solidFill>
            <a:srgbClr val="F2F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58200" y="2578608"/>
            <a:ext cx="2788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3F6C47"/>
                </a:solidFill>
                <a:latin typeface="Aptos"/>
              </a:rPr>
              <a:t>INCLUDE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22208" y="3154680"/>
            <a:ext cx="26517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262D30"/>
                </a:solidFill>
                <a:latin typeface="Aptos"/>
              </a:rPr>
              <a:t>Share the plan with the Scout/family and invite solutions.
Build accommodations into the outing—not as an afterthought.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143000" y="5394960"/>
            <a:ext cx="9921240" cy="640080"/>
          </a:xfrm>
          <a:prstGeom prst="roundRect">
            <a:avLst/>
          </a:prstGeom>
          <a:solidFill>
            <a:srgbClr val="1F38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371600" y="5559552"/>
            <a:ext cx="9464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Ask: “What barrier could we remove before we leave home?”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41280" y="6473952"/>
            <a:ext cx="13258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1">
                <a:solidFill>
                  <a:srgbClr val="3F6C47"/>
                </a:solidFill>
                <a:latin typeface="Aptos"/>
              </a:rPr>
              <a:t>Safety Moment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798</Words>
  <Application>Microsoft Office PowerPoint</Application>
  <PresentationFormat>Widescreen</PresentationFormat>
  <Paragraphs>85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Colleen</dc:creator>
  <cp:keywords/>
  <dc:description>generated using python-pptx</dc:description>
  <cp:lastModifiedBy>Colleen Leahy</cp:lastModifiedBy>
  <cp:revision>3</cp:revision>
  <dcterms:created xsi:type="dcterms:W3CDTF">2013-01-27T09:14:16Z</dcterms:created>
  <dcterms:modified xsi:type="dcterms:W3CDTF">2026-08-20T18:21:50Z</dcterms:modified>
  <cp:category/>
</cp:coreProperties>
</file>