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78339" autoAdjust="0"/>
  </p:normalViewPr>
  <p:slideViewPr>
    <p:cSldViewPr snapToGrid="0">
      <p:cViewPr varScale="1">
        <p:scale>
          <a:sx n="123" d="100"/>
          <a:sy n="123" d="100"/>
        </p:scale>
        <p:origin x="16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7A8CD-2E02-4898-8142-C8802D70033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822B4-CE21-4A5B-BEA8-BAB099ACC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4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  <a:endParaRPr lang="en-US" dirty="0"/>
          </a:p>
          <a:p>
            <a:endParaRPr dirty="0"/>
          </a:p>
          <a:p>
            <a:r>
              <a:rPr dirty="0"/>
              <a:t>• Start with: Food is part of almost every Scouting experience, so dietary planning is part of safety planning.</a:t>
            </a:r>
            <a:endParaRPr lang="en-US" dirty="0"/>
          </a:p>
          <a:p>
            <a:endParaRPr lang="en-US" dirty="0"/>
          </a:p>
          <a:p>
            <a:r>
              <a:rPr dirty="0"/>
              <a:t>• Dietary needs may involve food allergies, intolerances, medically required diets, or sensory/texture needs.</a:t>
            </a:r>
          </a:p>
          <a:p>
            <a:endParaRPr lang="en-US" dirty="0"/>
          </a:p>
          <a:p>
            <a:r>
              <a:rPr dirty="0"/>
              <a:t>• Ask families early what the Scout can safely eat, what must be avoided, what substitutions work, and what signs of a problem look like for that Scout.</a:t>
            </a:r>
          </a:p>
          <a:p>
            <a:endParaRPr lang="en-US" dirty="0"/>
          </a:p>
          <a:p>
            <a:r>
              <a:rPr dirty="0"/>
              <a:t>• Do not assume that a food is safe because a Scout has eaten something similar before.</a:t>
            </a:r>
          </a:p>
          <a:p>
            <a:endParaRPr lang="en-US" dirty="0"/>
          </a:p>
          <a:p>
            <a:r>
              <a:rPr dirty="0"/>
              <a:t>• Scouting America’s Food Allergy Guidance emphasizes developing a plan before arrival and involving the family, youth, necessary leaders, and health-care providers. It also states that the safety of all participants is paramount.</a:t>
            </a:r>
          </a:p>
          <a:p>
            <a:endParaRPr lang="en-US" dirty="0"/>
          </a:p>
          <a:p>
            <a:r>
              <a:rPr dirty="0"/>
              <a:t>• CDC guidance likewise recommends using registration/health information and parent interviews to identify food allergies and having an individual emergency care/action plan when appropriate.</a:t>
            </a:r>
            <a:endParaRPr lang="en-US" dirty="0"/>
          </a:p>
          <a:p>
            <a:endParaRPr dirty="0"/>
          </a:p>
          <a:p>
            <a:r>
              <a:rPr dirty="0"/>
              <a:t>• Transition: The best time to discover a dietary problem is before the meal</a:t>
            </a:r>
            <a:r>
              <a:rPr lang="en-US" dirty="0"/>
              <a:t>-</a:t>
            </a:r>
            <a:r>
              <a:rPr dirty="0"/>
              <a:t>not at the meal.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Presenter notes:</a:t>
            </a:r>
          </a:p>
          <a:p>
            <a:r>
              <a:t>• Walk through the five checks.</a:t>
            </a:r>
          </a:p>
          <a:p>
            <a:r>
              <a:t>• ASK EARLY: Use the information provided by the family/Scout. If something is unclear, ask rather than guessing.</a:t>
            </a:r>
          </a:p>
          <a:p>
            <a:r>
              <a:t>• PLAN THE MENU: Have safe alternatives available so a Scout is not excluded from meals or activities. Consider snacks and treats too.</a:t>
            </a:r>
          </a:p>
          <a:p>
            <a:r>
              <a:t>• CONTROL CROSS-CONTACT: Follow the individual’s plan. For serious allergies, cross-contact can matter even when the restricted food is not intentionally served.</a:t>
            </a:r>
          </a:p>
          <a:p>
            <a:r>
              <a:t>• PACK THE PLAN: Know the individual emergency action plan and follow council/unit policy for medication storage and administration. For prescribed epinephrine, trained/authorized adults should know how to access it promptly according to the applicable plan and policy.</a:t>
            </a:r>
          </a:p>
          <a:p>
            <a:r>
              <a:t>• COMMUNICATE: Share information only with those who need it to keep the Scout safe, while protecting privacy and confidentiality. Scouting America’s guidance specifically calls for privacy/confidentiality to be part of planning. citeturn0search26</a:t>
            </a:r>
          </a:p>
          <a:p>
            <a:r>
              <a:t>• CDC guidance recommends planning for food-allergy emergencies as part of broader emergency preparedness and ensuring staff can communicate and access prescribed epinephrine quickly. citeturn0search25</a:t>
            </a:r>
          </a:p>
          <a:p>
            <a:r>
              <a:t>• Remind leaders: never promise a family that a camp kitchen or restaurant is “allergy-free” unless that is actually verified and appropriate to the individual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  <a:endParaRPr lang="en-US" dirty="0"/>
          </a:p>
          <a:p>
            <a:endParaRPr dirty="0"/>
          </a:p>
          <a:p>
            <a:r>
              <a:rPr dirty="0"/>
              <a:t>• Close with: Our goal is not simply to provide food. It is to make sure every Scout can participate without unnecessary risk, embarrassment, or exclusion.</a:t>
            </a:r>
            <a:endParaRPr lang="en-US" dirty="0"/>
          </a:p>
          <a:p>
            <a:endParaRPr dirty="0"/>
          </a:p>
          <a:p>
            <a:r>
              <a:rPr dirty="0"/>
              <a:t>• Reinforce that dietary needs are individual. A family’s guidance is important, and leaders should follow Scouting America, council, camp, and applicable medical/medication procedures.</a:t>
            </a:r>
            <a:endParaRPr lang="en-US" dirty="0"/>
          </a:p>
          <a:p>
            <a:endParaRPr dirty="0"/>
          </a:p>
          <a:p>
            <a:r>
              <a:rPr dirty="0"/>
              <a:t>• If an allergic reaction is suspected, follow the Scout’s emergency action plan and established emergency procedures. Do not delay emergency response while trying to determine exactly what caused the reaction.</a:t>
            </a:r>
            <a:endParaRPr lang="en-US" dirty="0"/>
          </a:p>
          <a:p>
            <a:endParaRPr dirty="0"/>
          </a:p>
          <a:p>
            <a:r>
              <a:rPr dirty="0"/>
              <a:t>• CDC guidance recommends that emergency planning include food-allergy emergencies, communication, and quick access to prescribed epinephrine when indicated. </a:t>
            </a:r>
          </a:p>
          <a:p>
            <a:r>
              <a:rPr dirty="0"/>
              <a:t>•</a:t>
            </a:r>
            <a:endParaRPr lang="en-US" dirty="0"/>
          </a:p>
          <a:p>
            <a:r>
              <a:rPr dirty="0"/>
              <a:t> Final thought: “Being prepared means making sure the Scout has a safe seat at the table</a:t>
            </a:r>
            <a:r>
              <a:rPr lang="en-US" dirty="0"/>
              <a:t>-</a:t>
            </a:r>
            <a:r>
              <a:rPr dirty="0"/>
              <a:t>and a safe way to enjoy the adventure.</a:t>
            </a:r>
          </a:p>
          <a:p>
            <a:endParaRPr lang="en-US"/>
          </a:p>
          <a:p>
            <a:r>
              <a:t>• </a:t>
            </a:r>
            <a:r>
              <a:rPr dirty="0"/>
              <a:t>Optional discussion question: “What is one dietary question we can add to our next outing-planning conversation?”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67D4-74E6-0553-031F-2A0191030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6BDD5-1A3C-A537-F98C-9F8D8960F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8F01F-7F68-176F-391A-1C8E392C3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EFD4A-5EDF-535E-F3D8-4D125413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5C99-5698-C7DB-2EB9-F3866143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10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E951-95BD-36C1-C166-4A5DBE6F9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0526FA-F302-8207-542D-8D39FC20F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7ACE1-FB2C-707C-CA71-2A64BA9B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0BBC1-9661-D110-6FF5-9662321E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656E5-1A74-3F63-EE44-5720C6C1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0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D2F58F-F438-B39F-5B71-75221C82C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CBD235-22FE-6878-CC0A-E0E16DD37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3B0BE-1B7E-BCF0-356E-5551AA98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C320A-479A-2AC3-4FBA-F023292D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AFCD2-FEE7-8315-AC0C-5DCEFEB7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F0467-3DF2-6D3C-67BA-D2DB8A0EA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BCA3C-C75F-E105-F0EC-F93CB9878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8C9F3-5E68-746A-41BE-C84007FF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601E9-0274-6059-51F1-BB2B4ED3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63677-DCEE-6247-A508-D8480F495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1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B940E-C2FE-1083-0A89-7B805AC04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0AB9A-0AC2-8E29-1214-598E882F1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6A014-3A25-3BE4-7B4F-9E265A0E6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8BF40-D995-8952-65DD-EA7753F8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73EC3-308D-3CDB-98AF-699A7D75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5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59E63-2D64-8238-1566-15F9CDC74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4DDA3-736E-A5FC-AD72-DC396A97C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89CE3-9E23-811E-A135-F777A0A3F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499F2-6B52-5936-778E-912D83BC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252E6-AE90-66A9-A8A3-D0CDB569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8CDAA-B810-9CFE-9BD2-C6795D28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3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EEDD3-D8DC-2D24-A0C9-F9F1AD097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4C4EA-1A0C-0D8C-01C6-DF50D0A5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7FEDD-31B1-1DA5-5F32-837845968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3BD8F-1475-E4B5-775E-4FD243C06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64108-3629-AEC1-160F-9C93C34D04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29CE9-1C42-080C-1E4F-0AFA9803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82A5E6-B88E-EAAE-17C6-49D0603F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B4A8D-0D41-02F2-47EC-0E7AB8645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DE6F1-84E0-F413-6E19-17E6AA07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1EFF2-3188-2224-0B6D-0496AADD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0705F-6E81-2325-3347-EB32DF514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18CF2F-A2DE-4DEE-406C-B85B4C9F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33F19B-2A77-2C8E-38EE-0F0CBEFDA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6B1E9D-0741-34DF-5755-F09F18F3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C34CF-96B0-8D8C-E81A-7BDD2B70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1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0E68-54EB-FACC-B5D3-357ED38D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AA478-46FB-A603-8AB5-1520F9FB4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7E588-298B-16EA-D79B-07EDD299F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9E0C-359C-4D15-292B-88B06E7D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81C84-1C1D-3960-7E88-1053854B3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731BB-6ABF-4448-1E38-19CC924C3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9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1C9AC-4D02-EB5F-2BA0-52D52271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ED0162-4434-684D-FCAF-5ADC48378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6118E5-8DC6-A0AE-F351-7DB4DE4C9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829BD-6689-372A-BAE2-268509F7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9E608-7AFE-7F6E-025B-CD35755AD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8F5E8-17A7-6BA0-056E-BB361DE4B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9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BDB2BF-E4B8-127A-74E1-3872084A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0D1DE-BD35-5912-DF72-21BF28C51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FC15A-AB90-B45F-3314-03B47FB6A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436C41-D897-4257-9710-36DAD135C18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F678B-606F-7EF4-0DAF-697BAB5F5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64E17-E8E9-C451-73A3-3F7CCF920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4634F5-F1B2-4E12-9105-15A932092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3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535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880360" y="393192"/>
            <a:ext cx="8641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535D2A"/>
                </a:solidFill>
                <a:latin typeface="Aptos"/>
              </a:rPr>
              <a:t>Dietary Needs: Plan Before the 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8648" y="941832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66962"/>
                </a:solidFill>
                <a:latin typeface="Aptos"/>
              </a:rPr>
              <a:t>Food allergies, intolerances, medical diets, and sensory-related food needs can affect safety and participation.</a:t>
            </a:r>
          </a:p>
        </p:txBody>
      </p:sp>
      <p:sp>
        <p:nvSpPr>
          <p:cNvPr id="6" name="Oval 5"/>
          <p:cNvSpPr/>
          <p:nvPr/>
        </p:nvSpPr>
        <p:spPr>
          <a:xfrm>
            <a:off x="8001000" y="1417320"/>
            <a:ext cx="3337560" cy="3337560"/>
          </a:xfrm>
          <a:prstGeom prst="ellipse">
            <a:avLst/>
          </a:prstGeom>
          <a:solidFill>
            <a:srgbClr val="F8F7EF"/>
          </a:solidFill>
          <a:ln w="50800">
            <a:solidFill>
              <a:srgbClr val="535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339327" y="1755648"/>
            <a:ext cx="2660904" cy="2660904"/>
          </a:xfrm>
          <a:prstGeom prst="ellipse">
            <a:avLst/>
          </a:prstGeom>
          <a:noFill/>
          <a:ln w="25400">
            <a:solidFill>
              <a:srgbClr val="D7D7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823960" y="2148840"/>
            <a:ext cx="594360" cy="594360"/>
          </a:xfrm>
          <a:prstGeom prst="ellipse">
            <a:avLst/>
          </a:prstGeom>
          <a:solidFill>
            <a:srgbClr val="F28E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9692640" y="2240280"/>
            <a:ext cx="640080" cy="640080"/>
          </a:xfrm>
          <a:prstGeom prst="ellipse">
            <a:avLst/>
          </a:prstGeom>
          <a:solidFill>
            <a:srgbClr val="507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915400" y="2971800"/>
            <a:ext cx="502920" cy="502920"/>
          </a:xfrm>
          <a:prstGeom prst="ellipse">
            <a:avLst/>
          </a:prstGeom>
          <a:solidFill>
            <a:srgbClr val="684D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9738360" y="3063240"/>
            <a:ext cx="548640" cy="548640"/>
          </a:xfrm>
          <a:prstGeom prst="ellipse">
            <a:avLst/>
          </a:prstGeom>
          <a:solidFill>
            <a:srgbClr val="3A6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Isosceles Triangle 11"/>
          <p:cNvSpPr/>
          <p:nvPr/>
        </p:nvSpPr>
        <p:spPr>
          <a:xfrm>
            <a:off x="10287000" y="1965960"/>
            <a:ext cx="640080" cy="566928"/>
          </a:xfrm>
          <a:prstGeom prst="triangle">
            <a:avLst/>
          </a:prstGeom>
          <a:solidFill>
            <a:srgbClr val="B03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488168" y="2084831"/>
            <a:ext cx="228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508760"/>
            <a:ext cx="6720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535D2A"/>
                </a:solidFill>
                <a:latin typeface="Aptos"/>
              </a:rPr>
              <a:t>A successful outing starts with knowing what each Scout needs to eat safely.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423160"/>
            <a:ext cx="6812280" cy="841248"/>
          </a:xfrm>
          <a:prstGeom prst="roundRect">
            <a:avLst/>
          </a:prstGeom>
          <a:solidFill>
            <a:srgbClr val="F8F8F5"/>
          </a:solidFill>
          <a:ln w="25400">
            <a:solidFill>
              <a:srgbClr val="F28E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8680" y="253288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28E11"/>
                </a:solidFill>
                <a:latin typeface="Aptos"/>
              </a:rPr>
              <a:t>ALLERGIES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63240" y="2532888"/>
            <a:ext cx="40690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D302A"/>
                </a:solidFill>
                <a:latin typeface="Aptos"/>
              </a:rPr>
              <a:t>Potentially life-threatening reactions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447288"/>
            <a:ext cx="6812280" cy="841248"/>
          </a:xfrm>
          <a:prstGeom prst="roundRect">
            <a:avLst/>
          </a:prstGeom>
          <a:solidFill>
            <a:srgbClr val="F8F8F5"/>
          </a:solidFill>
          <a:ln w="25400">
            <a:solidFill>
              <a:srgbClr val="3A6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68680" y="355701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A6991"/>
                </a:solidFill>
                <a:latin typeface="Aptos"/>
              </a:rPr>
              <a:t>INTOLERANCES / MEDICAL DIETS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3240" y="3557016"/>
            <a:ext cx="40690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D302A"/>
                </a:solidFill>
                <a:latin typeface="Aptos"/>
              </a:rPr>
              <a:t>Foods that must be avoided or modified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4471416"/>
            <a:ext cx="6812280" cy="841248"/>
          </a:xfrm>
          <a:prstGeom prst="roundRect">
            <a:avLst/>
          </a:prstGeom>
          <a:solidFill>
            <a:srgbClr val="F8F8F5"/>
          </a:solidFill>
          <a:ln w="25400">
            <a:solidFill>
              <a:srgbClr val="684D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68680" y="458114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84D94"/>
                </a:solidFill>
                <a:latin typeface="Aptos"/>
              </a:rPr>
              <a:t>SENSORY / TEXTURE NEEDS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63240" y="4581144"/>
            <a:ext cx="40690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D302A"/>
                </a:solidFill>
                <a:latin typeface="Aptos"/>
              </a:rPr>
              <a:t>Food appearance, texture, smell, temperature, or routine can affect participation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650992"/>
            <a:ext cx="2103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03D32"/>
                </a:solidFill>
                <a:latin typeface="Aptos"/>
              </a:rPr>
              <a:t>KEY SAFETY MESSAGE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943600"/>
            <a:ext cx="10698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>
                <a:solidFill>
                  <a:srgbClr val="2D302A"/>
                </a:solidFill>
                <a:latin typeface="Aptos"/>
              </a:rPr>
              <a:t>Never assume a Scout can “just eat around” a restricted food.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535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880360" y="393192"/>
            <a:ext cx="8641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535D2A"/>
                </a:solidFill>
                <a:latin typeface="Aptos"/>
              </a:rPr>
              <a:t>The 5-Point Food Safety Check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8648" y="941832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66962"/>
                </a:solidFill>
                <a:latin typeface="Aptos"/>
              </a:rPr>
              <a:t>Use this before campouts, day trips, meetings, service projects, and special events.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17320"/>
            <a:ext cx="3246120" cy="1828800"/>
          </a:xfrm>
          <a:prstGeom prst="roundRect">
            <a:avLst/>
          </a:prstGeom>
          <a:solidFill>
            <a:srgbClr val="FAFAF7"/>
          </a:solidFill>
          <a:ln w="25400">
            <a:solidFill>
              <a:srgbClr val="F28E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749808" y="1572768"/>
            <a:ext cx="530352" cy="530352"/>
          </a:xfrm>
          <a:prstGeom prst="ellipse">
            <a:avLst/>
          </a:prstGeom>
          <a:solidFill>
            <a:srgbClr val="F28E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691640"/>
            <a:ext cx="53035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161848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28E11"/>
                </a:solidFill>
                <a:latin typeface="Aptos"/>
              </a:rPr>
              <a:t>ASK EARLY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167128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2D302A"/>
                </a:solidFill>
                <a:latin typeface="Aptos"/>
              </a:rPr>
              <a:t>Review dietary information and talk with the Scout/family.
Ask what works—and what does not.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417320"/>
            <a:ext cx="3246120" cy="1828800"/>
          </a:xfrm>
          <a:prstGeom prst="roundRect">
            <a:avLst/>
          </a:prstGeom>
          <a:solidFill>
            <a:srgbClr val="FAFAF7"/>
          </a:solidFill>
          <a:ln w="25400">
            <a:solidFill>
              <a:srgbClr val="507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498848" y="1572768"/>
            <a:ext cx="530352" cy="530352"/>
          </a:xfrm>
          <a:prstGeom prst="ellipse">
            <a:avLst/>
          </a:prstGeom>
          <a:solidFill>
            <a:srgbClr val="507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98848" y="1691640"/>
            <a:ext cx="53035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6360" y="161848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507748"/>
                </a:solidFill>
                <a:latin typeface="Aptos"/>
              </a:rPr>
              <a:t>PLAN THE MENU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2167128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2D302A"/>
                </a:solidFill>
                <a:latin typeface="Aptos"/>
              </a:rPr>
              <a:t>Identify safe meals, snacks, substitutions, and backup food.
Do not rely on a last-minute option.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92440" y="1417320"/>
            <a:ext cx="3246120" cy="1828800"/>
          </a:xfrm>
          <a:prstGeom prst="roundRect">
            <a:avLst/>
          </a:prstGeom>
          <a:solidFill>
            <a:srgbClr val="FAFAF7"/>
          </a:solidFill>
          <a:ln w="25400">
            <a:solidFill>
              <a:srgbClr val="684D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247888" y="1572768"/>
            <a:ext cx="530352" cy="530352"/>
          </a:xfrm>
          <a:prstGeom prst="ellipse">
            <a:avLst/>
          </a:prstGeom>
          <a:solidFill>
            <a:srgbClr val="684D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47888" y="1691640"/>
            <a:ext cx="53035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15400" y="161848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84D94"/>
                </a:solidFill>
                <a:latin typeface="Aptos"/>
              </a:rPr>
              <a:t>CONTROL CROSS-CONTACT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167128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2D302A"/>
                </a:solidFill>
                <a:latin typeface="Aptos"/>
              </a:rPr>
              <a:t>Keep restricted foods separate when required.
Use clean utensils, surfaces, and serving practices.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68880" y="3794760"/>
            <a:ext cx="3246120" cy="1828800"/>
          </a:xfrm>
          <a:prstGeom prst="roundRect">
            <a:avLst/>
          </a:prstGeom>
          <a:solidFill>
            <a:srgbClr val="FAFAF7"/>
          </a:solidFill>
          <a:ln w="25400">
            <a:solidFill>
              <a:srgbClr val="3A69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2624328" y="3950208"/>
            <a:ext cx="530352" cy="530352"/>
          </a:xfrm>
          <a:prstGeom prst="ellipse">
            <a:avLst/>
          </a:prstGeom>
          <a:solidFill>
            <a:srgbClr val="3A6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624328" y="4069080"/>
            <a:ext cx="53035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399592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A6991"/>
                </a:solidFill>
                <a:latin typeface="Aptos"/>
              </a:rPr>
              <a:t>PACK THE 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88920" y="4544568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2D302A"/>
                </a:solidFill>
                <a:latin typeface="Aptos"/>
              </a:rPr>
              <a:t>Know who has the emergency plan/medication, where it is, and who is trained to respond.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3794760"/>
            <a:ext cx="3246120" cy="1828800"/>
          </a:xfrm>
          <a:prstGeom prst="roundRect">
            <a:avLst/>
          </a:prstGeom>
          <a:solidFill>
            <a:srgbClr val="FAFAF7"/>
          </a:solidFill>
          <a:ln w="25400">
            <a:solidFill>
              <a:srgbClr val="B03D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6373368" y="3950208"/>
            <a:ext cx="530352" cy="530352"/>
          </a:xfrm>
          <a:prstGeom prst="ellipse">
            <a:avLst/>
          </a:prstGeom>
          <a:solidFill>
            <a:srgbClr val="B03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373368" y="4069080"/>
            <a:ext cx="53035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40880" y="3995928"/>
            <a:ext cx="21488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B03D32"/>
                </a:solidFill>
                <a:latin typeface="Aptos"/>
              </a:rPr>
              <a:t>COMMUNICATE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37959" y="4544568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2D302A"/>
                </a:solidFill>
                <a:latin typeface="Aptos"/>
              </a:rPr>
              <a:t>Make sure the adults who need to know understand the plan while respecting privacy.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98932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535D2A"/>
                </a:solidFill>
                <a:latin typeface="Aptos"/>
              </a:rPr>
              <a:t>Think beyond the menu: transportation, snacks, cooking areas, trading food, celebrations, and emergency situations.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535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880360" y="393192"/>
            <a:ext cx="8641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535D2A"/>
                </a:solidFill>
                <a:latin typeface="Aptos"/>
              </a:rPr>
              <a:t>Make the Meal Part of the Adventure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8648" y="941832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66962"/>
                </a:solidFill>
                <a:latin typeface="Aptos"/>
              </a:rPr>
              <a:t>Inclusion means planning a safe way for every Scout to participate.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507748"/>
                </a:solidFill>
                <a:latin typeface="Aptos"/>
              </a:rPr>
              <a:t>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828800"/>
            <a:ext cx="480060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t>• Involve the Scout and family early.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t>• Offer safe, comparable choices when possible.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t>• Use clear labels and organized food service.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t>• Keep backup food available when appropriate.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t>• Know the emergency response plan.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3620" y="1404304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dirty="0">
                <a:solidFill>
                  <a:srgbClr val="B03D32"/>
                </a:solidFill>
                <a:latin typeface="Aptos"/>
              </a:rPr>
              <a:t>AVOID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3241" y="1919145"/>
            <a:ext cx="6520441" cy="160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rPr dirty="0"/>
              <a:t>• Guessing whether a food is safe.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rPr dirty="0"/>
              <a:t>• Making a Scout explain a private medical need publicly.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rPr dirty="0"/>
              <a:t>• Treating a dietary restriction as a preference when it is a</a:t>
            </a:r>
            <a:r>
              <a:rPr lang="en-US" dirty="0"/>
              <a:t> </a:t>
            </a:r>
            <a:r>
              <a:rPr dirty="0"/>
              <a:t>safety issue.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rPr dirty="0"/>
              <a:t>• Using food as a reward or punishment.</a:t>
            </a:r>
          </a:p>
          <a:p>
            <a:pPr>
              <a:spcAft>
                <a:spcPts val="700"/>
              </a:spcAft>
              <a:defRPr sz="1500">
                <a:solidFill>
                  <a:srgbClr val="2D302A"/>
                </a:solidFill>
                <a:latin typeface="Aptos"/>
              </a:defRPr>
            </a:pPr>
            <a:r>
              <a:rPr dirty="0"/>
              <a:t>• Leaving the Scout with no safe option.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10" name="Rounded Rectangle 9"/>
          <p:cNvSpPr/>
          <p:nvPr/>
        </p:nvSpPr>
        <p:spPr>
          <a:xfrm>
            <a:off x="1005840" y="5230368"/>
            <a:ext cx="10195560" cy="713232"/>
          </a:xfrm>
          <a:prstGeom prst="roundRect">
            <a:avLst/>
          </a:prstGeom>
          <a:solidFill>
            <a:srgbClr val="535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34440" y="5449824"/>
            <a:ext cx="9738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BE PREPARED:  Know the need • Plan the food • Protect the Scout • Include everyone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73866" y="4754880"/>
            <a:ext cx="3017520" cy="109728"/>
          </a:xfrm>
          <a:prstGeom prst="rect">
            <a:avLst/>
          </a:prstGeom>
          <a:solidFill>
            <a:srgbClr val="F28E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6473866" y="3954780"/>
            <a:ext cx="502920" cy="502920"/>
          </a:xfrm>
          <a:prstGeom prst="ellipse">
            <a:avLst/>
          </a:prstGeom>
          <a:solidFill>
            <a:srgbClr val="F8F7EF"/>
          </a:solidFill>
          <a:ln>
            <a:solidFill>
              <a:srgbClr val="535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592824" y="4073652"/>
            <a:ext cx="265176" cy="265176"/>
          </a:xfrm>
          <a:prstGeom prst="ellipse">
            <a:avLst/>
          </a:prstGeom>
          <a:solidFill>
            <a:srgbClr val="507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7589520" y="3931920"/>
            <a:ext cx="502920" cy="502920"/>
          </a:xfrm>
          <a:prstGeom prst="ellipse">
            <a:avLst/>
          </a:prstGeom>
          <a:solidFill>
            <a:srgbClr val="F8F7EF"/>
          </a:solidFill>
          <a:ln>
            <a:solidFill>
              <a:srgbClr val="535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717450" y="4050792"/>
            <a:ext cx="265176" cy="265176"/>
          </a:xfrm>
          <a:prstGeom prst="ellipse">
            <a:avLst/>
          </a:prstGeom>
          <a:solidFill>
            <a:srgbClr val="507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705174" y="3937774"/>
            <a:ext cx="502920" cy="502920"/>
          </a:xfrm>
          <a:prstGeom prst="ellipse">
            <a:avLst/>
          </a:prstGeom>
          <a:solidFill>
            <a:srgbClr val="F8F7EF"/>
          </a:solidFill>
          <a:ln>
            <a:solidFill>
              <a:srgbClr val="535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8824046" y="4050792"/>
            <a:ext cx="265176" cy="265176"/>
          </a:xfrm>
          <a:prstGeom prst="ellipse">
            <a:avLst/>
          </a:prstGeom>
          <a:solidFill>
            <a:srgbClr val="507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718986" y="3959480"/>
            <a:ext cx="33375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dirty="0">
                <a:solidFill>
                  <a:srgbClr val="535D2A"/>
                </a:solidFill>
                <a:latin typeface="Aptos"/>
              </a:rPr>
              <a:t>A safe meal is more than food—it is belonging.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ea7db8-d50d-41e5-bb2d-1c2cf82b96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B3B0E1450B504DBBD5420D5727C713" ma:contentTypeVersion="18" ma:contentTypeDescription="Create a new document." ma:contentTypeScope="" ma:versionID="d903bbc9a298e94f471e4571eea7c0d7">
  <xsd:schema xmlns:xsd="http://www.w3.org/2001/XMLSchema" xmlns:xs="http://www.w3.org/2001/XMLSchema" xmlns:p="http://schemas.microsoft.com/office/2006/metadata/properties" xmlns:ns3="d8ea7db8-d50d-41e5-bb2d-1c2cf82b96b4" xmlns:ns4="1db5f4c3-febd-4319-99b4-b48ec2177a44" targetNamespace="http://schemas.microsoft.com/office/2006/metadata/properties" ma:root="true" ma:fieldsID="d82c67a3ca9e39b23e40c6d6a40e37ee" ns3:_="" ns4:_="">
    <xsd:import namespace="d8ea7db8-d50d-41e5-bb2d-1c2cf82b96b4"/>
    <xsd:import namespace="1db5f4c3-febd-4319-99b4-b48ec2177a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ea7db8-d50d-41e5-bb2d-1c2cf82b96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5f4c3-febd-4319-99b4-b48ec2177a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CBBBFF-4007-4CF5-8AC1-D913D3D5F029}">
  <ds:schemaRefs>
    <ds:schemaRef ds:uri="http://purl.org/dc/elements/1.1/"/>
    <ds:schemaRef ds:uri="http://www.w3.org/XML/1998/namespace"/>
    <ds:schemaRef ds:uri="http://schemas.microsoft.com/office/2006/documentManagement/types"/>
    <ds:schemaRef ds:uri="d8ea7db8-d50d-41e5-bb2d-1c2cf82b96b4"/>
    <ds:schemaRef ds:uri="1db5f4c3-febd-4319-99b4-b48ec2177a44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6BED7C6-A24A-42C1-B055-FCAC09DB04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2B5D6D-0560-47B8-A9BA-E4CFEC84B2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ea7db8-d50d-41e5-bb2d-1c2cf82b96b4"/>
    <ds:schemaRef ds:uri="1db5f4c3-febd-4319-99b4-b48ec2177a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977</Words>
  <Application>Microsoft Office PowerPoint</Application>
  <PresentationFormat>Widescreen</PresentationFormat>
  <Paragraphs>83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Colleen Leahy</dc:creator>
  <cp:lastModifiedBy>Colleen Leahy</cp:lastModifiedBy>
  <cp:revision>2</cp:revision>
  <dcterms:created xsi:type="dcterms:W3CDTF">2026-08-19T15:48:32Z</dcterms:created>
  <dcterms:modified xsi:type="dcterms:W3CDTF">2026-08-20T18:24:49Z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0x0101002BB3B0E1450B504DBBD5420D5727C713</vt:lpwstr>
  </property>
</Properties>
</file>