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7" autoAdjust="0"/>
    <p:restoredTop sz="85522" autoAdjust="0"/>
  </p:normalViewPr>
  <p:slideViewPr>
    <p:cSldViewPr snapToGrid="0">
      <p:cViewPr varScale="1">
        <p:scale>
          <a:sx n="134" d="100"/>
          <a:sy n="134" d="100"/>
        </p:scale>
        <p:origin x="1048" y="100"/>
      </p:cViewPr>
      <p:guideLst/>
    </p:cSldViewPr>
  </p:slideViewPr>
  <p:notesTextViewPr>
    <p:cViewPr>
      <p:scale>
        <a:sx n="1" d="1"/>
        <a:sy n="1" d="1"/>
      </p:scale>
      <p:origin x="0" y="-792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494C7-6CEC-4A42-9588-3DCADFE59658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87249-D022-4941-9593-3C26583FA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7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Presenter notes:</a:t>
            </a:r>
            <a:endParaRPr lang="en-US" dirty="0"/>
          </a:p>
          <a:p>
            <a:endParaRPr dirty="0"/>
          </a:p>
          <a:p>
            <a:r>
              <a:rPr dirty="0"/>
              <a:t>• Bullying prevention is a safety issue. A Scout cannot fully participate when they feel unsafe, unwanted, or targeted.</a:t>
            </a:r>
          </a:p>
          <a:p>
            <a:endParaRPr lang="en-US" dirty="0"/>
          </a:p>
          <a:p>
            <a:r>
              <a:rPr dirty="0"/>
              <a:t>• Scouting America states that bullying, cyberbullying, harassment, discrimination, and other abusive behaviors have no place in Scouting.</a:t>
            </a:r>
          </a:p>
          <a:p>
            <a:endParaRPr lang="en-US" dirty="0"/>
          </a:p>
          <a:p>
            <a:r>
              <a:rPr dirty="0"/>
              <a:t>• Bullying can include teasing, name-calling, intimidation, physical behavior, social exclusion, and insulting messages online.</a:t>
            </a:r>
          </a:p>
          <a:p>
            <a:endParaRPr lang="en-US" dirty="0"/>
          </a:p>
          <a:p>
            <a:r>
              <a:rPr dirty="0"/>
              <a:t>• Scouts with disabilities can be particularly vulnerable to teasing, practical jokes, and other mistreatment, so leaders should be attentive to patterns of exclusion.</a:t>
            </a:r>
          </a:p>
          <a:p>
            <a:endParaRPr lang="en-US" dirty="0"/>
          </a:p>
          <a:p>
            <a:r>
              <a:rPr dirty="0"/>
              <a:t>• Including a Scout means more than allowing them to attend. Look at whether they are actually participating and being treated as a valued member of the unit.</a:t>
            </a:r>
          </a:p>
          <a:p>
            <a:endParaRPr lang="en-US" dirty="0"/>
          </a:p>
          <a:p>
            <a:r>
              <a:rPr dirty="0"/>
              <a:t>• Transition: The first step is knowing what exclusion can look like</a:t>
            </a:r>
            <a:r>
              <a:rPr lang="en-US" dirty="0"/>
              <a:t>-</a:t>
            </a:r>
            <a:r>
              <a:rPr dirty="0"/>
              <a:t>and not dismissing it as kids just being kids.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Presenter notes:</a:t>
            </a:r>
            <a:endParaRPr lang="en-US" dirty="0"/>
          </a:p>
          <a:p>
            <a:endParaRPr dirty="0"/>
          </a:p>
          <a:p>
            <a:endParaRPr lang="en-US" dirty="0"/>
          </a:p>
          <a:p>
            <a:r>
              <a:rPr dirty="0"/>
              <a:t>• Exclusion can be subtle. A Scout may technically be present but repeatedly left out of meaningful participation.</a:t>
            </a:r>
          </a:p>
          <a:p>
            <a:endParaRPr lang="en-US" dirty="0"/>
          </a:p>
          <a:p>
            <a:r>
              <a:rPr dirty="0"/>
              <a:t>• Watch for changes in attendance, behavior, confidence, or willingness to participate. These are signals to ask questions</a:t>
            </a:r>
            <a:r>
              <a:rPr lang="en-US" dirty="0"/>
              <a:t>-</a:t>
            </a:r>
            <a:r>
              <a:rPr dirty="0"/>
              <a:t>not proof of bullying by themselves.</a:t>
            </a:r>
          </a:p>
          <a:p>
            <a:endParaRPr lang="en-US" dirty="0"/>
          </a:p>
          <a:p>
            <a:r>
              <a:rPr dirty="0"/>
              <a:t>• Scouting America’s bullying guidance says adults should listen carefully, support the youth, and report bullying rather than blaming the child, telling them to ignore it, or encouraging retaliation.</a:t>
            </a:r>
          </a:p>
          <a:p>
            <a:endParaRPr lang="en-US" dirty="0"/>
          </a:p>
          <a:p>
            <a:r>
              <a:rPr dirty="0"/>
              <a:t>• Do not require the targeted Scout to confront the other youth.</a:t>
            </a:r>
          </a:p>
          <a:p>
            <a:endParaRPr lang="en-US" dirty="0"/>
          </a:p>
          <a:p>
            <a:r>
              <a:rPr dirty="0"/>
              <a:t>• Do not investigate publicly or ask the Scout to repeat the story in front of peers.</a:t>
            </a:r>
          </a:p>
          <a:p>
            <a:endParaRPr lang="en-US" dirty="0"/>
          </a:p>
          <a:p>
            <a:r>
              <a:rPr dirty="0"/>
              <a:t>• If there is an immediate safety concern, prioritize getting the youth to safety and follow applicable emergency procedures.</a:t>
            </a:r>
          </a:p>
          <a:p>
            <a:endParaRPr lang="en-US" dirty="0"/>
          </a:p>
          <a:p>
            <a:r>
              <a:rPr dirty="0"/>
              <a:t>• For suspected Youth Protection violations or behavior that puts a youth at risk, follow Scouting America reporting requirements.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Presenter notes:</a:t>
            </a:r>
          </a:p>
          <a:p>
            <a:endParaRPr lang="en-US" dirty="0"/>
          </a:p>
          <a:p>
            <a:r>
              <a:rPr dirty="0"/>
              <a:t>• The strongest bullying-prevention strategy is a unit culture where belonging is expected</a:t>
            </a:r>
            <a:r>
              <a:rPr lang="en-US" dirty="0"/>
              <a:t>-</a:t>
            </a:r>
            <a:r>
              <a:rPr dirty="0"/>
              <a:t>not earned.</a:t>
            </a:r>
          </a:p>
          <a:p>
            <a:endParaRPr lang="en-US" dirty="0"/>
          </a:p>
          <a:p>
            <a:r>
              <a:rPr dirty="0"/>
              <a:t>• Scouting America describes Scouting as inclusive and says children with disabilities should have opportunities to participate, with units working with families to address individual needs.</a:t>
            </a:r>
          </a:p>
          <a:p>
            <a:endParaRPr lang="en-US" dirty="0"/>
          </a:p>
          <a:p>
            <a:r>
              <a:rPr dirty="0"/>
              <a:t>• MODEL: Youth learn what is acceptable by watching adults. Do not use disability-related humor, labels, or stereotypes.</a:t>
            </a:r>
          </a:p>
          <a:p>
            <a:endParaRPr lang="en-US" dirty="0"/>
          </a:p>
          <a:p>
            <a:r>
              <a:rPr dirty="0"/>
              <a:t>• PLAN: Think about who gets picked as a partner, who is invited into a patrol conversation, who gets leadership opportunities, and whether activities unintentionally isolate someone.</a:t>
            </a:r>
          </a:p>
          <a:p>
            <a:endParaRPr lang="en-US" dirty="0"/>
          </a:p>
          <a:p>
            <a:r>
              <a:rPr dirty="0"/>
              <a:t>• TEACH: Reinforce the Scout Law</a:t>
            </a:r>
            <a:r>
              <a:rPr lang="en-US" dirty="0"/>
              <a:t>-</a:t>
            </a:r>
            <a:r>
              <a:rPr dirty="0"/>
              <a:t>especially KIND</a:t>
            </a:r>
            <a:r>
              <a:rPr lang="en-US" dirty="0"/>
              <a:t>-</a:t>
            </a:r>
            <a:r>
              <a:rPr dirty="0"/>
              <a:t>and teach Scouts how to invite others in and tell a trusted adult when something is wrong.</a:t>
            </a:r>
          </a:p>
          <a:p>
            <a:endParaRPr lang="en-US" dirty="0"/>
          </a:p>
          <a:p>
            <a:r>
              <a:rPr dirty="0"/>
              <a:t>• FOLLOW THROUGH: Concerns should be taken seriously and addressed consistently. Scouting America identifies adult responsibility to monitor behavior and intervene when necessar</a:t>
            </a:r>
            <a:r>
              <a:rPr lang="en-US" dirty="0"/>
              <a:t>y.</a:t>
            </a:r>
            <a:endParaRPr dirty="0"/>
          </a:p>
          <a:p>
            <a:endParaRPr lang="en-US" dirty="0"/>
          </a:p>
          <a:p>
            <a:r>
              <a:rPr dirty="0"/>
              <a:t>• Final line: Every Scout should leave a Scouting activity knowing: I was safe. I was respected. I </a:t>
            </a:r>
            <a:r>
              <a:t>belonged.</a:t>
            </a:r>
            <a:endParaRPr dirty="0"/>
          </a:p>
          <a:p>
            <a:endParaRPr lang="en-US" dirty="0"/>
          </a:p>
          <a:p>
            <a:r>
              <a:rPr dirty="0"/>
              <a:t>• Resources: Scouting America Bullying Awareness resources and Special Needs &amp; Disabilities resources.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C4F0F-F6A5-29E1-5367-030DCCA75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33A34D-624B-2581-A6B2-D3E94A936C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56557-DB35-B604-E54A-5540F35C5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19863-6BFD-43F2-4757-D018B8D01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012A9-56D9-2E46-E36B-5674266EE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49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2C9B1-F118-A11B-AA29-81ECF43A4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040572-F5D3-7198-EC40-E1B930FE6F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6E097-BD46-53C3-F550-C37607851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AB76F-46D4-DB1E-B2DC-76754F7E2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26BE4-37B0-9F52-9AF3-8EB18FA6D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02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A7CF2D-4F90-E55C-F682-C5D9115E89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AE8622-8815-369C-B226-7526066AD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7DF092-61D1-0436-9F3C-47B92B2D6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8EEB5-6857-B8CB-A7A6-39CCE09F7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84CAB-EDC5-BB08-BD1D-9A73751BC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9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BACDF-5824-A01D-7444-333BF0C16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6698C-A8F9-025D-90D6-D8B9D5D61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0B390-24BC-6DC5-973D-848234FD2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465DD-3083-6B1A-E733-B57DE4869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C1176-89C8-84B4-6A8D-09C6589B0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8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DCF15-AD9E-7181-2CA5-4AA2E0BDE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F5693-2F7A-0CF9-DE07-D24A2956F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0E7A7-F536-AEED-DE18-FDEC53B81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0EE5DE-0181-9622-FB2B-615ED2259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20DA7-D89A-8D07-736A-A016DFE7A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DD144-60BB-2E20-9DE2-1713119FF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77EB7-8D0D-4E21-ADFD-C19C650F9C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9B8562-5D0B-3794-856B-D79362439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A66AA0-6A3D-ED5E-737F-44DCE34BA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81145-757E-19A1-13AF-21A757571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C0C4B7-33E3-DD58-6B72-A82BA782C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9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91-21E6-50A1-C4FF-6A18F6E41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05F23-80CE-99FA-44AA-D461B53DF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6AAECA-24FB-2978-CA04-9C23E4BA4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B9DB35-F248-3C80-A5D5-69B0A80E4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61DBFB-CDAE-E930-8FAA-ED6A2BD9BC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C5D016-E653-D1F6-0C72-75F441241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77E751-BFDB-4FFC-6F31-2283A28A3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033674-1EEA-0FF7-8E7D-91C58F7A6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170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101C1-00AB-BA51-4EF8-337C76756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E73739-FE6E-99DA-9E6D-B5BAA8B2E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F920FA-D88A-E459-E893-546DB89C7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A8F983-2593-5FFF-739D-BE2ED27AC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98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93D0E3-C3BD-4DCA-9D11-73F4311BA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293A85-C486-A024-7A20-99D7F46E4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15A45-44AA-BA62-D176-4589EF94A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41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DFF69-22D1-EAA6-0396-BAA83F7A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EB886-646F-AC95-A898-C5D9DCBB8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5EFBE5-A3CD-47E3-961B-1171586D27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EB23AC-06E4-73F6-92F6-563F3B70E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17797F-471C-D465-78AE-F95550B75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1246D-95F6-0D21-1C17-0EC9DFA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30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4B134-D0F5-6EF1-A0F3-F5E53D4E7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3B9B8A-D199-DC49-E47E-14B023B276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5E26C2-D76B-F6D8-B3B6-846BDA067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56471C-F6D6-64AA-196E-4D8CE77A9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32A6D-75AB-2CBC-E8EB-82CF5070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B105F-262E-0AA8-6003-A42B6162F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8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704EB9-6CF4-7EF3-3CF9-9942F768E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79BE3-8259-9A52-41B5-FA9BFCDD5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6379A-35EA-9DA2-2FC2-932EA28265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E88616-B5D7-4554-A18E-26E664852C8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C5EAB-F1A8-3CBC-A674-DACC0F49FC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653C2-2BCD-4836-DFB9-3CCBD59C17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FB8E41-E632-48B4-BA91-4E8981156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85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pecial_Needs_Master_Background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2327" y="155448"/>
            <a:ext cx="10607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535834"/>
                </a:solidFill>
                <a:latin typeface="Aptos"/>
              </a:rPr>
              <a:t>BULLYING &amp; EXCLUSION PREVENTION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1643" y="859536"/>
            <a:ext cx="99669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dirty="0">
                <a:solidFill>
                  <a:srgbClr val="5E6258"/>
                </a:solidFill>
                <a:latin typeface="Aptos"/>
              </a:rPr>
              <a:t>Every Scout deserves to feel safe, respected, and included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1645919"/>
            <a:ext cx="10149840" cy="960120"/>
          </a:xfrm>
          <a:prstGeom prst="roundRect">
            <a:avLst/>
          </a:prstGeom>
          <a:solidFill>
            <a:srgbClr val="FAF9F2"/>
          </a:solidFill>
          <a:ln w="25400">
            <a:solidFill>
              <a:srgbClr val="5358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34440" y="1938528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1">
                <a:solidFill>
                  <a:srgbClr val="F1911B"/>
                </a:solidFill>
                <a:latin typeface="Aptos"/>
              </a:rPr>
              <a:t>A Scout Is Kind.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0" y="1874519"/>
            <a:ext cx="7086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2B2D27"/>
                </a:solidFill>
                <a:latin typeface="Aptos"/>
              </a:rPr>
              <a:t>Bullying, harassment, hazing, discrimination, and social exclusion have no place in Scouting.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81271" y="2724784"/>
            <a:ext cx="3337560" cy="182880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F191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2185416" y="2907792"/>
            <a:ext cx="621792" cy="621792"/>
          </a:xfrm>
          <a:prstGeom prst="ellipse">
            <a:avLst/>
          </a:prstGeom>
          <a:solidFill>
            <a:srgbClr val="F191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87382" y="3063240"/>
            <a:ext cx="6217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0412" y="3508306"/>
            <a:ext cx="2971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F1911B"/>
                </a:solidFill>
                <a:latin typeface="Aptos"/>
              </a:rPr>
              <a:t>NOTICE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3803649"/>
            <a:ext cx="269748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dirty="0">
                <a:solidFill>
                  <a:srgbClr val="2B2D27"/>
                </a:solidFill>
                <a:latin typeface="Aptos"/>
              </a:rPr>
              <a:t>Watch for teasing, repeated exclusion, intimidation, name-calling, or cyberbullying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59716" y="2704190"/>
            <a:ext cx="3337560" cy="182880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3666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6009040" y="2852928"/>
            <a:ext cx="621792" cy="621792"/>
          </a:xfrm>
          <a:prstGeom prst="ellipse">
            <a:avLst/>
          </a:prstGeom>
          <a:solidFill>
            <a:srgbClr val="3666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009040" y="3017519"/>
            <a:ext cx="6217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16146" y="3499737"/>
            <a:ext cx="2971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366690"/>
                </a:solidFill>
                <a:latin typeface="Aptos"/>
              </a:rPr>
              <a:t>INCLUDE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88351" y="3762884"/>
            <a:ext cx="29718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dirty="0">
                <a:solidFill>
                  <a:srgbClr val="2B2D27"/>
                </a:solidFill>
                <a:latin typeface="Aptos"/>
              </a:rPr>
              <a:t>Make participation intentional: partners, patrols, games, meals, advancement, and camp activities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89023" y="2679190"/>
            <a:ext cx="3337560" cy="182880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6A5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9422846" y="2841497"/>
            <a:ext cx="621792" cy="621792"/>
          </a:xfrm>
          <a:prstGeom prst="ellipse">
            <a:avLst/>
          </a:prstGeom>
          <a:solidFill>
            <a:srgbClr val="6A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720072" y="3410712"/>
            <a:ext cx="6217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63975" y="3496319"/>
            <a:ext cx="2971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6A5091"/>
                </a:solidFill>
                <a:latin typeface="Aptos"/>
              </a:rPr>
              <a:t>ACT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16781" y="3771902"/>
            <a:ext cx="306618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dirty="0">
                <a:solidFill>
                  <a:srgbClr val="2B2D27"/>
                </a:solidFill>
                <a:latin typeface="Aptos"/>
              </a:rPr>
              <a:t>Step in, support the Scout, and follow Scouting America reporting and Youth Protection procedures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30309" y="4841748"/>
            <a:ext cx="90126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dirty="0">
                <a:solidFill>
                  <a:srgbClr val="535834"/>
                </a:solidFill>
                <a:latin typeface="Aptos"/>
              </a:rPr>
              <a:t>Safety starts with culture: model kindness, notice exclusion, and act early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C082D1-FE10-E0D7-5296-C0ACA276B810}"/>
              </a:ext>
            </a:extLst>
          </p:cNvPr>
          <p:cNvSpPr txBox="1"/>
          <p:nvPr/>
        </p:nvSpPr>
        <p:spPr>
          <a:xfrm>
            <a:off x="9446907" y="3017519"/>
            <a:ext cx="6217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Aptos"/>
              </a:rPr>
              <a:t>3</a:t>
            </a:r>
            <a:endParaRPr sz="1400" b="1" dirty="0">
              <a:solidFill>
                <a:srgbClr val="FFFFFF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pecial_Needs_Master_Background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0328" y="50293"/>
            <a:ext cx="10607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solidFill>
                  <a:srgbClr val="535834"/>
                </a:solidFill>
                <a:latin typeface="Aptos"/>
              </a:rPr>
              <a:t>RECOGNIZE THE SIGNS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2367" y="882396"/>
            <a:ext cx="9966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dirty="0">
                <a:solidFill>
                  <a:srgbClr val="5E6258"/>
                </a:solidFill>
                <a:latin typeface="Aptos"/>
              </a:rPr>
              <a:t>Exclusion may be obvious</a:t>
            </a:r>
            <a:r>
              <a:rPr lang="en-US" sz="2000" b="1" dirty="0">
                <a:solidFill>
                  <a:srgbClr val="5E6258"/>
                </a:solidFill>
                <a:latin typeface="Aptos"/>
              </a:rPr>
              <a:t>-</a:t>
            </a:r>
            <a:r>
              <a:rPr sz="2000" b="1" dirty="0">
                <a:solidFill>
                  <a:srgbClr val="5E6258"/>
                </a:solidFill>
                <a:latin typeface="Aptos"/>
              </a:rPr>
              <a:t>or it may happen quietly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1560" y="1508759"/>
            <a:ext cx="5074920" cy="3840480"/>
          </a:xfrm>
          <a:prstGeom prst="roundRect">
            <a:avLst/>
          </a:prstGeom>
          <a:solidFill>
            <a:srgbClr val="FAF9F2"/>
          </a:solidFill>
          <a:ln w="25400">
            <a:solidFill>
              <a:srgbClr val="F191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71600" y="1559051"/>
            <a:ext cx="4434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dirty="0">
                <a:solidFill>
                  <a:srgbClr val="F1911B"/>
                </a:solidFill>
                <a:latin typeface="Aptos"/>
              </a:rPr>
              <a:t>WATCH FOR PATTERNS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4943" y="2044323"/>
            <a:ext cx="4759931" cy="3211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2B2D27"/>
                </a:solidFill>
                <a:latin typeface="Aptos"/>
              </a:defRPr>
            </a:pPr>
            <a:r>
              <a:rPr dirty="0"/>
              <a:t>• </a:t>
            </a:r>
            <a:r>
              <a:rPr sz="1600" b="1" dirty="0"/>
              <a:t>A Scout is repeatedly left out of games, patrol activities, meals, or conversations</a:t>
            </a:r>
          </a:p>
          <a:p>
            <a:pPr>
              <a:spcAft>
                <a:spcPts val="800"/>
              </a:spcAft>
              <a:defRPr sz="1400">
                <a:solidFill>
                  <a:srgbClr val="2B2D27"/>
                </a:solidFill>
                <a:latin typeface="Aptos"/>
              </a:defRPr>
            </a:pPr>
            <a:r>
              <a:rPr sz="1600" b="1" dirty="0"/>
              <a:t>• Peers imitate, mock, or use a Scout’s disability, communication style, equipment, or behavior as a joke</a:t>
            </a:r>
          </a:p>
          <a:p>
            <a:pPr>
              <a:spcAft>
                <a:spcPts val="800"/>
              </a:spcAft>
              <a:defRPr sz="1400">
                <a:solidFill>
                  <a:srgbClr val="2B2D27"/>
                </a:solidFill>
                <a:latin typeface="Aptos"/>
              </a:defRPr>
            </a:pPr>
            <a:r>
              <a:rPr sz="1600" b="1" dirty="0"/>
              <a:t>• A Scout suddenly avoids meetings, activities, campouts, or specific peers</a:t>
            </a:r>
          </a:p>
          <a:p>
            <a:pPr>
              <a:spcAft>
                <a:spcPts val="800"/>
              </a:spcAft>
              <a:defRPr sz="1400">
                <a:solidFill>
                  <a:srgbClr val="2B2D27"/>
                </a:solidFill>
                <a:latin typeface="Aptos"/>
              </a:defRPr>
            </a:pPr>
            <a:r>
              <a:rPr sz="1600" b="1" dirty="0"/>
              <a:t>• The Scout becomes unusually withdrawn, anxious, frustrated, or reluctant to participate</a:t>
            </a:r>
          </a:p>
          <a:p>
            <a:pPr>
              <a:spcAft>
                <a:spcPts val="800"/>
              </a:spcAft>
              <a:defRPr sz="1400">
                <a:solidFill>
                  <a:srgbClr val="2B2D27"/>
                </a:solidFill>
                <a:latin typeface="Aptos"/>
              </a:defRPr>
            </a:pPr>
            <a:r>
              <a:rPr sz="1600" b="1" dirty="0"/>
              <a:t>• Online exclusion or insulting messages continue outside the meeting or event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08990" y="1503439"/>
            <a:ext cx="4846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dirty="0">
                <a:solidFill>
                  <a:srgbClr val="6A5091"/>
                </a:solidFill>
                <a:latin typeface="Aptos"/>
              </a:rPr>
              <a:t>WHEN YOU NOTICE IT</a:t>
            </a:r>
          </a:p>
        </p:txBody>
      </p:sp>
      <p:sp>
        <p:nvSpPr>
          <p:cNvPr id="9" name="Oval 8"/>
          <p:cNvSpPr/>
          <p:nvPr/>
        </p:nvSpPr>
        <p:spPr>
          <a:xfrm>
            <a:off x="6309863" y="1967455"/>
            <a:ext cx="566928" cy="566928"/>
          </a:xfrm>
          <a:prstGeom prst="ellipse">
            <a:avLst/>
          </a:prstGeom>
          <a:solidFill>
            <a:srgbClr val="F191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6309863" y="2103120"/>
            <a:ext cx="56692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dirty="0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60174" y="1927888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dirty="0">
                <a:solidFill>
                  <a:srgbClr val="F1911B"/>
                </a:solidFill>
                <a:latin typeface="Aptos"/>
              </a:rPr>
              <a:t>STOP THE BEHAVIOR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60174" y="2272327"/>
            <a:ext cx="3657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dirty="0">
                <a:solidFill>
                  <a:srgbClr val="2B2D27"/>
                </a:solidFill>
                <a:latin typeface="Aptos"/>
              </a:rPr>
              <a:t>Do not normalize it or laugh it off</a:t>
            </a:r>
            <a:r>
              <a:rPr lang="en-US" sz="1400" b="1" dirty="0">
                <a:solidFill>
                  <a:srgbClr val="2B2D27"/>
                </a:solidFill>
                <a:latin typeface="Aptos"/>
              </a:rPr>
              <a:t>.</a:t>
            </a:r>
            <a:endParaRPr sz="1300" b="0" dirty="0">
              <a:solidFill>
                <a:srgbClr val="2B2D27"/>
              </a:solidFill>
              <a:latin typeface="Apto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329689" y="2849936"/>
            <a:ext cx="566928" cy="566928"/>
          </a:xfrm>
          <a:prstGeom prst="ellipse">
            <a:avLst/>
          </a:prstGeom>
          <a:solidFill>
            <a:srgbClr val="3666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29689" y="2968808"/>
            <a:ext cx="56692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2840707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dirty="0">
                <a:solidFill>
                  <a:srgbClr val="366690"/>
                </a:solidFill>
                <a:latin typeface="Aptos"/>
              </a:rPr>
              <a:t>SUPPORT THE SCOUT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0" y="3159336"/>
            <a:ext cx="3657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dirty="0">
                <a:solidFill>
                  <a:srgbClr val="2B2D27"/>
                </a:solidFill>
                <a:latin typeface="Aptos"/>
              </a:rPr>
              <a:t>Listen. Reassure. Avoid blame</a:t>
            </a:r>
            <a:r>
              <a:rPr lang="en-US" sz="1400" b="1" dirty="0">
                <a:solidFill>
                  <a:srgbClr val="2B2D27"/>
                </a:solidFill>
                <a:latin typeface="Aptos"/>
              </a:rPr>
              <a:t>.</a:t>
            </a:r>
            <a:endParaRPr sz="1400" b="1" dirty="0">
              <a:solidFill>
                <a:srgbClr val="2B2D27"/>
              </a:solidFill>
              <a:latin typeface="Apto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393536" y="3802407"/>
            <a:ext cx="566928" cy="566928"/>
          </a:xfrm>
          <a:prstGeom prst="ellipse">
            <a:avLst/>
          </a:prstGeom>
          <a:solidFill>
            <a:srgbClr val="6A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393536" y="3973900"/>
            <a:ext cx="56692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3781876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dirty="0">
                <a:solidFill>
                  <a:srgbClr val="6A5091"/>
                </a:solidFill>
                <a:latin typeface="Aptos"/>
              </a:rPr>
              <a:t>REPORT / FOLLOW UP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32320" y="4059188"/>
            <a:ext cx="36576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dirty="0">
                <a:solidFill>
                  <a:srgbClr val="2B2D27"/>
                </a:solidFill>
                <a:latin typeface="Aptos"/>
              </a:rPr>
              <a:t>Use unit, council, </a:t>
            </a:r>
            <a:r>
              <a:rPr lang="en-US" sz="1400" b="1" dirty="0">
                <a:solidFill>
                  <a:srgbClr val="2B2D27"/>
                </a:solidFill>
                <a:latin typeface="Aptos"/>
              </a:rPr>
              <a:t>Safeguarding Youth</a:t>
            </a:r>
            <a:r>
              <a:rPr sz="1400" b="1" dirty="0">
                <a:solidFill>
                  <a:srgbClr val="2B2D27"/>
                </a:solidFill>
                <a:latin typeface="Aptos"/>
              </a:rPr>
              <a:t>, and incident-reporting procedures as appropriate.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80" y="4931692"/>
            <a:ext cx="4754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B03E36"/>
                </a:solidFill>
                <a:latin typeface="Aptos"/>
              </a:rPr>
              <a:t>Never tell a Scout to “just ignore it” or retaliate.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pecial_Needs_Master_Background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4864"/>
            <a:ext cx="10607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solidFill>
                  <a:srgbClr val="535834"/>
                </a:solidFill>
                <a:latin typeface="Aptos"/>
              </a:rPr>
              <a:t>BUILD A CULTURE OF BELONGING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825602"/>
            <a:ext cx="99669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dirty="0">
                <a:solidFill>
                  <a:srgbClr val="5E6258"/>
                </a:solidFill>
                <a:latin typeface="Aptos"/>
              </a:rPr>
              <a:t>Prevention is what we do before someone has to ask for help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56137" y="1287363"/>
            <a:ext cx="2468880" cy="2926080"/>
          </a:xfrm>
          <a:prstGeom prst="roundRect">
            <a:avLst/>
          </a:prstGeom>
          <a:solidFill>
            <a:srgbClr val="FFFFFF"/>
          </a:solidFill>
          <a:ln w="27940">
            <a:solidFill>
              <a:srgbClr val="F191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750628" y="1600200"/>
            <a:ext cx="731520" cy="731520"/>
          </a:xfrm>
          <a:prstGeom prst="ellipse">
            <a:avLst/>
          </a:prstGeom>
          <a:solidFill>
            <a:srgbClr val="F191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758333" y="1779478"/>
            <a:ext cx="731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1256" y="2525434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F1911B"/>
                </a:solidFill>
                <a:latin typeface="Aptos"/>
              </a:rPr>
              <a:t>MODEL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1256" y="2993468"/>
            <a:ext cx="218178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dirty="0">
                <a:solidFill>
                  <a:srgbClr val="2B2D27"/>
                </a:solidFill>
                <a:latin typeface="Aptos"/>
              </a:rPr>
              <a:t>Adults demonstrate kindness, respect, and inclusive language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98068" y="1316164"/>
            <a:ext cx="2468880" cy="2926080"/>
          </a:xfrm>
          <a:prstGeom prst="roundRect">
            <a:avLst/>
          </a:prstGeom>
          <a:solidFill>
            <a:srgbClr val="FFFFFF"/>
          </a:solidFill>
          <a:ln w="27940">
            <a:solidFill>
              <a:srgbClr val="3666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4434840" y="1563624"/>
            <a:ext cx="731520" cy="731520"/>
          </a:xfrm>
          <a:prstGeom prst="ellipse">
            <a:avLst/>
          </a:prstGeom>
          <a:solidFill>
            <a:srgbClr val="3666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447696" y="1747000"/>
            <a:ext cx="731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26668" y="2542604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366690"/>
                </a:solidFill>
                <a:latin typeface="Aptos"/>
              </a:rPr>
              <a:t>PLAN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09999" y="2993468"/>
            <a:ext cx="22126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dirty="0">
                <a:solidFill>
                  <a:srgbClr val="2B2D27"/>
                </a:solidFill>
                <a:latin typeface="Aptos"/>
              </a:rPr>
              <a:t>Build inclusion into patrols, partners, activities, meals, and advancement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24771" y="1316164"/>
            <a:ext cx="2468880" cy="2926080"/>
          </a:xfrm>
          <a:prstGeom prst="roundRect">
            <a:avLst/>
          </a:prstGeom>
          <a:solidFill>
            <a:srgbClr val="FFFFFF"/>
          </a:solidFill>
          <a:ln w="27940">
            <a:solidFill>
              <a:srgbClr val="6A5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7262813" y="1514302"/>
            <a:ext cx="731520" cy="731520"/>
          </a:xfrm>
          <a:prstGeom prst="ellipse">
            <a:avLst/>
          </a:prstGeom>
          <a:solidFill>
            <a:srgbClr val="6A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286622" y="1670688"/>
            <a:ext cx="731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22733" y="2547237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6A5091"/>
                </a:solidFill>
                <a:latin typeface="Aptos"/>
              </a:rPr>
              <a:t>TEACH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11119" y="2999841"/>
            <a:ext cx="21232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dirty="0">
                <a:solidFill>
                  <a:srgbClr val="2B2D27"/>
                </a:solidFill>
                <a:latin typeface="Aptos"/>
              </a:rPr>
              <a:t>Give Scouts simple, age-appropriate ways to include others and speak up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988892" y="1287363"/>
            <a:ext cx="2468880" cy="2926080"/>
          </a:xfrm>
          <a:prstGeom prst="roundRect">
            <a:avLst/>
          </a:prstGeom>
          <a:solidFill>
            <a:srgbClr val="FFFFFF"/>
          </a:solidFill>
          <a:ln w="27940">
            <a:solidFill>
              <a:srgbClr val="5358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9904094" y="1589531"/>
            <a:ext cx="731520" cy="731520"/>
          </a:xfrm>
          <a:prstGeom prst="ellipse">
            <a:avLst/>
          </a:prstGeom>
          <a:solidFill>
            <a:srgbClr val="535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904094" y="1754123"/>
            <a:ext cx="731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79568" y="2502865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535834"/>
                </a:solidFill>
                <a:latin typeface="Aptos"/>
              </a:rPr>
              <a:t>FOLLOW THROUGH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7959" y="3050630"/>
            <a:ext cx="2150745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dirty="0">
                <a:solidFill>
                  <a:srgbClr val="2B2D27"/>
                </a:solidFill>
                <a:latin typeface="Aptos"/>
              </a:rPr>
              <a:t>Address concerns consistently. Document and report when required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325880" y="4351103"/>
            <a:ext cx="9738360" cy="868680"/>
          </a:xfrm>
          <a:prstGeom prst="roundRect">
            <a:avLst/>
          </a:prstGeom>
          <a:solidFill>
            <a:srgbClr val="535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427798" y="4656427"/>
            <a:ext cx="9189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 dirty="0">
                <a:solidFill>
                  <a:srgbClr val="FFFFFF"/>
                </a:solidFill>
                <a:latin typeface="Aptos"/>
              </a:rPr>
              <a:t>Ask yourself: “Does this Scout feel like they belong here?”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02292" y="5378803"/>
            <a:ext cx="8321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dirty="0">
                <a:solidFill>
                  <a:srgbClr val="F1911B"/>
                </a:solidFill>
                <a:latin typeface="Aptos"/>
              </a:rPr>
              <a:t>If the answer is uncertain, that is our opportunity to act.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865</Words>
  <Application>Microsoft Office PowerPoint</Application>
  <PresentationFormat>Widescreen</PresentationFormat>
  <Paragraphs>96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Colleen Leahy</dc:creator>
  <cp:lastModifiedBy>Colleen Leahy</cp:lastModifiedBy>
  <cp:revision>4</cp:revision>
  <dcterms:created xsi:type="dcterms:W3CDTF">2026-08-19T15:57:03Z</dcterms:created>
  <dcterms:modified xsi:type="dcterms:W3CDTF">2026-08-20T19:24:13Z</dcterms:modified>
</cp:coreProperties>
</file>