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635" r:id="rId5"/>
    <p:sldId id="576" r:id="rId6"/>
    <p:sldId id="637" r:id="rId7"/>
    <p:sldId id="621" r:id="rId8"/>
    <p:sldId id="620" r:id="rId9"/>
    <p:sldId id="622" r:id="rId10"/>
    <p:sldId id="634" r:id="rId11"/>
    <p:sldId id="275" r:id="rId12"/>
    <p:sldId id="638" r:id="rId13"/>
    <p:sldId id="259" r:id="rId14"/>
    <p:sldId id="260" r:id="rId15"/>
    <p:sldId id="269" r:id="rId16"/>
    <p:sldId id="257" r:id="rId17"/>
    <p:sldId id="258" r:id="rId18"/>
    <p:sldId id="639" r:id="rId19"/>
    <p:sldId id="632" r:id="rId20"/>
    <p:sldId id="455" r:id="rId21"/>
    <p:sldId id="270" r:id="rId22"/>
    <p:sldId id="314" r:id="rId23"/>
    <p:sldId id="262" r:id="rId24"/>
    <p:sldId id="640" r:id="rId25"/>
    <p:sldId id="633" r:id="rId26"/>
    <p:sldId id="623" r:id="rId27"/>
    <p:sldId id="458" r:id="rId28"/>
    <p:sldId id="278" r:id="rId29"/>
    <p:sldId id="625" r:id="rId30"/>
    <p:sldId id="267" r:id="rId31"/>
    <p:sldId id="636"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2"/>
    <p:restoredTop sz="64103" autoAdjust="0"/>
  </p:normalViewPr>
  <p:slideViewPr>
    <p:cSldViewPr snapToGrid="0">
      <p:cViewPr varScale="1">
        <p:scale>
          <a:sx n="40" d="100"/>
          <a:sy n="40" d="100"/>
        </p:scale>
        <p:origin x="17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CEF27-7751-4EF4-A61F-E2AC236A4CC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DF11951-C0EE-4708-A0EA-DFE551BBD860}">
      <dgm:prSet phldrT="[Text]" phldr="0"/>
      <dgm:spPr>
        <a:solidFill>
          <a:srgbClr val="FFFF00"/>
        </a:solidFill>
      </dgm:spPr>
      <dgm:t>
        <a:bodyPr/>
        <a:lstStyle/>
        <a:p>
          <a:r>
            <a:rPr lang="en-US" b="1" dirty="0">
              <a:solidFill>
                <a:schemeClr val="tx1"/>
              </a:solidFill>
            </a:rPr>
            <a:t>Expected</a:t>
          </a:r>
        </a:p>
      </dgm:t>
    </dgm:pt>
    <dgm:pt modelId="{5A468BC7-4128-490A-8222-9813E5A15085}" type="parTrans" cxnId="{0AAF4570-8ABA-4E9F-AB97-D6BA1C4F929D}">
      <dgm:prSet/>
      <dgm:spPr/>
      <dgm:t>
        <a:bodyPr/>
        <a:lstStyle/>
        <a:p>
          <a:endParaRPr lang="en-US"/>
        </a:p>
      </dgm:t>
    </dgm:pt>
    <dgm:pt modelId="{D1B6A6F4-876A-4619-AFF4-A8BC81A14340}" type="sibTrans" cxnId="{0AAF4570-8ABA-4E9F-AB97-D6BA1C4F929D}">
      <dgm:prSet/>
      <dgm:spPr/>
      <dgm:t>
        <a:bodyPr/>
        <a:lstStyle/>
        <a:p>
          <a:endParaRPr lang="en-US"/>
        </a:p>
      </dgm:t>
    </dgm:pt>
    <dgm:pt modelId="{2239E5DF-8C29-4AF1-8D6A-D25DF2702AA7}">
      <dgm:prSet phldrT="[Text]" phldr="0"/>
      <dgm:spPr>
        <a:solidFill>
          <a:schemeClr val="accent3">
            <a:lumMod val="40000"/>
            <a:lumOff val="60000"/>
          </a:schemeClr>
        </a:solidFill>
      </dgm:spPr>
      <dgm:t>
        <a:bodyPr/>
        <a:lstStyle/>
        <a:p>
          <a:r>
            <a:rPr lang="en-US" b="1" dirty="0">
              <a:solidFill>
                <a:schemeClr val="tx1"/>
              </a:solidFill>
            </a:rPr>
            <a:t>Observe</a:t>
          </a:r>
        </a:p>
      </dgm:t>
    </dgm:pt>
    <dgm:pt modelId="{9AE18321-D003-4F8E-8A3A-29362DE2251E}" type="parTrans" cxnId="{B5DA9379-043B-4F5E-BCBC-AB179AC35DDF}">
      <dgm:prSet/>
      <dgm:spPr/>
      <dgm:t>
        <a:bodyPr/>
        <a:lstStyle/>
        <a:p>
          <a:endParaRPr lang="en-US"/>
        </a:p>
      </dgm:t>
    </dgm:pt>
    <dgm:pt modelId="{B022898A-8CA4-4F2C-8FDD-A4A04F105B0D}" type="sibTrans" cxnId="{B5DA9379-043B-4F5E-BCBC-AB179AC35DDF}">
      <dgm:prSet/>
      <dgm:spPr/>
      <dgm:t>
        <a:bodyPr/>
        <a:lstStyle/>
        <a:p>
          <a:endParaRPr lang="en-US"/>
        </a:p>
      </dgm:t>
    </dgm:pt>
    <dgm:pt modelId="{20BFD0E2-0297-4C89-905E-A73D5A0D2A97}">
      <dgm:prSet phldrT="[Text]" phldr="0"/>
      <dgm:spPr>
        <a:solidFill>
          <a:schemeClr val="tx2">
            <a:lumMod val="25000"/>
            <a:lumOff val="75000"/>
          </a:schemeClr>
        </a:solidFill>
      </dgm:spPr>
      <dgm:t>
        <a:bodyPr/>
        <a:lstStyle/>
        <a:p>
          <a:r>
            <a:rPr lang="en-US" b="1" dirty="0">
              <a:solidFill>
                <a:schemeClr val="tx1"/>
              </a:solidFill>
            </a:rPr>
            <a:t>Participate</a:t>
          </a:r>
        </a:p>
      </dgm:t>
    </dgm:pt>
    <dgm:pt modelId="{DF0D4260-866A-45B6-B37A-4AECDA4F0C58}" type="parTrans" cxnId="{42DC01CF-3276-4882-BF59-56172ABB7A70}">
      <dgm:prSet/>
      <dgm:spPr/>
      <dgm:t>
        <a:bodyPr/>
        <a:lstStyle/>
        <a:p>
          <a:endParaRPr lang="en-US"/>
        </a:p>
      </dgm:t>
    </dgm:pt>
    <dgm:pt modelId="{4694073A-5858-47DC-8D3D-B7012850E91E}" type="sibTrans" cxnId="{42DC01CF-3276-4882-BF59-56172ABB7A70}">
      <dgm:prSet/>
      <dgm:spPr/>
      <dgm:t>
        <a:bodyPr/>
        <a:lstStyle/>
        <a:p>
          <a:endParaRPr lang="en-US"/>
        </a:p>
      </dgm:t>
    </dgm:pt>
    <dgm:pt modelId="{308C7D3A-D8B2-4BDF-A731-4721358D5082}">
      <dgm:prSet phldrT="[Text]" phldr="0"/>
      <dgm:spPr>
        <a:solidFill>
          <a:schemeClr val="accent2">
            <a:lumMod val="40000"/>
            <a:lumOff val="60000"/>
          </a:schemeClr>
        </a:solidFill>
      </dgm:spPr>
      <dgm:t>
        <a:bodyPr/>
        <a:lstStyle/>
        <a:p>
          <a:r>
            <a:rPr lang="en-US" b="1" dirty="0">
              <a:solidFill>
                <a:schemeClr val="tx1"/>
              </a:solidFill>
            </a:rPr>
            <a:t>Belong</a:t>
          </a:r>
        </a:p>
      </dgm:t>
    </dgm:pt>
    <dgm:pt modelId="{C61383F0-6047-498C-828E-93DA7A5564F3}" type="parTrans" cxnId="{BA846976-4A7A-4643-90DF-ABDCD31A3C31}">
      <dgm:prSet/>
      <dgm:spPr/>
      <dgm:t>
        <a:bodyPr/>
        <a:lstStyle/>
        <a:p>
          <a:endParaRPr lang="en-US"/>
        </a:p>
      </dgm:t>
    </dgm:pt>
    <dgm:pt modelId="{74313BC4-C17E-4518-B8B0-00E00371B7AD}" type="sibTrans" cxnId="{BA846976-4A7A-4643-90DF-ABDCD31A3C31}">
      <dgm:prSet/>
      <dgm:spPr/>
      <dgm:t>
        <a:bodyPr/>
        <a:lstStyle/>
        <a:p>
          <a:endParaRPr lang="en-US"/>
        </a:p>
      </dgm:t>
    </dgm:pt>
    <dgm:pt modelId="{C4EE3152-9C7F-4C0E-BA87-5A2E585E196F}" type="pres">
      <dgm:prSet presAssocID="{399CEF27-7751-4EF4-A61F-E2AC236A4CCB}" presName="cycle" presStyleCnt="0">
        <dgm:presLayoutVars>
          <dgm:dir/>
          <dgm:resizeHandles val="exact"/>
        </dgm:presLayoutVars>
      </dgm:prSet>
      <dgm:spPr/>
    </dgm:pt>
    <dgm:pt modelId="{645F1739-3D8E-4467-A38F-58DBC67EF78E}" type="pres">
      <dgm:prSet presAssocID="{FDF11951-C0EE-4708-A0EA-DFE551BBD860}" presName="node" presStyleLbl="node1" presStyleIdx="0" presStyleCnt="4">
        <dgm:presLayoutVars>
          <dgm:bulletEnabled val="1"/>
        </dgm:presLayoutVars>
      </dgm:prSet>
      <dgm:spPr/>
    </dgm:pt>
    <dgm:pt modelId="{681A856E-939F-4EFC-ACDD-3D1304102887}" type="pres">
      <dgm:prSet presAssocID="{D1B6A6F4-876A-4619-AFF4-A8BC81A14340}" presName="sibTrans" presStyleLbl="sibTrans2D1" presStyleIdx="0" presStyleCnt="4"/>
      <dgm:spPr/>
    </dgm:pt>
    <dgm:pt modelId="{B49F655F-53D2-4772-9D24-8E861A1AD521}" type="pres">
      <dgm:prSet presAssocID="{D1B6A6F4-876A-4619-AFF4-A8BC81A14340}" presName="connectorText" presStyleLbl="sibTrans2D1" presStyleIdx="0" presStyleCnt="4"/>
      <dgm:spPr/>
    </dgm:pt>
    <dgm:pt modelId="{BFFB8B18-69E2-4B4B-932E-B2C478D7E159}" type="pres">
      <dgm:prSet presAssocID="{2239E5DF-8C29-4AF1-8D6A-D25DF2702AA7}" presName="node" presStyleLbl="node1" presStyleIdx="1" presStyleCnt="4">
        <dgm:presLayoutVars>
          <dgm:bulletEnabled val="1"/>
        </dgm:presLayoutVars>
      </dgm:prSet>
      <dgm:spPr/>
    </dgm:pt>
    <dgm:pt modelId="{A399C018-13CA-478E-B3D4-8CC3A8A68825}" type="pres">
      <dgm:prSet presAssocID="{B022898A-8CA4-4F2C-8FDD-A4A04F105B0D}" presName="sibTrans" presStyleLbl="sibTrans2D1" presStyleIdx="1" presStyleCnt="4"/>
      <dgm:spPr/>
    </dgm:pt>
    <dgm:pt modelId="{34AEF7B5-2E7D-46E8-90E5-C67BF22A1A99}" type="pres">
      <dgm:prSet presAssocID="{B022898A-8CA4-4F2C-8FDD-A4A04F105B0D}" presName="connectorText" presStyleLbl="sibTrans2D1" presStyleIdx="1" presStyleCnt="4"/>
      <dgm:spPr/>
    </dgm:pt>
    <dgm:pt modelId="{07F8421C-D417-4A8F-94B5-929F03863238}" type="pres">
      <dgm:prSet presAssocID="{20BFD0E2-0297-4C89-905E-A73D5A0D2A97}" presName="node" presStyleLbl="node1" presStyleIdx="2" presStyleCnt="4">
        <dgm:presLayoutVars>
          <dgm:bulletEnabled val="1"/>
        </dgm:presLayoutVars>
      </dgm:prSet>
      <dgm:spPr/>
    </dgm:pt>
    <dgm:pt modelId="{EB85F615-02B0-4746-B0C8-996F0A448F7D}" type="pres">
      <dgm:prSet presAssocID="{4694073A-5858-47DC-8D3D-B7012850E91E}" presName="sibTrans" presStyleLbl="sibTrans2D1" presStyleIdx="2" presStyleCnt="4"/>
      <dgm:spPr/>
    </dgm:pt>
    <dgm:pt modelId="{EB9C5C5D-9237-4D69-8F2A-699CA2CD8AAB}" type="pres">
      <dgm:prSet presAssocID="{4694073A-5858-47DC-8D3D-B7012850E91E}" presName="connectorText" presStyleLbl="sibTrans2D1" presStyleIdx="2" presStyleCnt="4"/>
      <dgm:spPr/>
    </dgm:pt>
    <dgm:pt modelId="{D4A9338A-1B9B-4205-925A-CD66D5912DB0}" type="pres">
      <dgm:prSet presAssocID="{308C7D3A-D8B2-4BDF-A731-4721358D5082}" presName="node" presStyleLbl="node1" presStyleIdx="3" presStyleCnt="4">
        <dgm:presLayoutVars>
          <dgm:bulletEnabled val="1"/>
        </dgm:presLayoutVars>
      </dgm:prSet>
      <dgm:spPr/>
    </dgm:pt>
    <dgm:pt modelId="{6586513A-561F-4BB6-8272-DAF7FF0284E1}" type="pres">
      <dgm:prSet presAssocID="{74313BC4-C17E-4518-B8B0-00E00371B7AD}" presName="sibTrans" presStyleLbl="sibTrans2D1" presStyleIdx="3" presStyleCnt="4"/>
      <dgm:spPr/>
    </dgm:pt>
    <dgm:pt modelId="{D4DD2F63-DD5A-46E9-BFAE-2D2809D37657}" type="pres">
      <dgm:prSet presAssocID="{74313BC4-C17E-4518-B8B0-00E00371B7AD}" presName="connectorText" presStyleLbl="sibTrans2D1" presStyleIdx="3" presStyleCnt="4"/>
      <dgm:spPr/>
    </dgm:pt>
  </dgm:ptLst>
  <dgm:cxnLst>
    <dgm:cxn modelId="{8923831C-0555-45DD-B907-4DF45DC5A01D}" type="presOf" srcId="{D1B6A6F4-876A-4619-AFF4-A8BC81A14340}" destId="{B49F655F-53D2-4772-9D24-8E861A1AD521}" srcOrd="1" destOrd="0" presId="urn:microsoft.com/office/officeart/2005/8/layout/cycle2"/>
    <dgm:cxn modelId="{E27B3D5F-2954-481E-BA03-49949E7D0AAC}" type="presOf" srcId="{4694073A-5858-47DC-8D3D-B7012850E91E}" destId="{EB9C5C5D-9237-4D69-8F2A-699CA2CD8AAB}" srcOrd="1" destOrd="0" presId="urn:microsoft.com/office/officeart/2005/8/layout/cycle2"/>
    <dgm:cxn modelId="{9CA61566-F9CF-47E8-9CF9-2FF2B4F638B1}" type="presOf" srcId="{B022898A-8CA4-4F2C-8FDD-A4A04F105B0D}" destId="{34AEF7B5-2E7D-46E8-90E5-C67BF22A1A99}" srcOrd="1" destOrd="0" presId="urn:microsoft.com/office/officeart/2005/8/layout/cycle2"/>
    <dgm:cxn modelId="{59E7EC4D-91C9-4F9A-BA75-5FFA137D675B}" type="presOf" srcId="{74313BC4-C17E-4518-B8B0-00E00371B7AD}" destId="{D4DD2F63-DD5A-46E9-BFAE-2D2809D37657}" srcOrd="1" destOrd="0" presId="urn:microsoft.com/office/officeart/2005/8/layout/cycle2"/>
    <dgm:cxn modelId="{0AAF4570-8ABA-4E9F-AB97-D6BA1C4F929D}" srcId="{399CEF27-7751-4EF4-A61F-E2AC236A4CCB}" destId="{FDF11951-C0EE-4708-A0EA-DFE551BBD860}" srcOrd="0" destOrd="0" parTransId="{5A468BC7-4128-490A-8222-9813E5A15085}" sibTransId="{D1B6A6F4-876A-4619-AFF4-A8BC81A14340}"/>
    <dgm:cxn modelId="{BC972F56-E730-4B05-B71C-98B7481CBD9F}" type="presOf" srcId="{2239E5DF-8C29-4AF1-8D6A-D25DF2702AA7}" destId="{BFFB8B18-69E2-4B4B-932E-B2C478D7E159}" srcOrd="0" destOrd="0" presId="urn:microsoft.com/office/officeart/2005/8/layout/cycle2"/>
    <dgm:cxn modelId="{BA846976-4A7A-4643-90DF-ABDCD31A3C31}" srcId="{399CEF27-7751-4EF4-A61F-E2AC236A4CCB}" destId="{308C7D3A-D8B2-4BDF-A731-4721358D5082}" srcOrd="3" destOrd="0" parTransId="{C61383F0-6047-498C-828E-93DA7A5564F3}" sibTransId="{74313BC4-C17E-4518-B8B0-00E00371B7AD}"/>
    <dgm:cxn modelId="{18716A77-DBB2-4EC9-B725-93424F5DBB26}" type="presOf" srcId="{4694073A-5858-47DC-8D3D-B7012850E91E}" destId="{EB85F615-02B0-4746-B0C8-996F0A448F7D}" srcOrd="0" destOrd="0" presId="urn:microsoft.com/office/officeart/2005/8/layout/cycle2"/>
    <dgm:cxn modelId="{B5DA9379-043B-4F5E-BCBC-AB179AC35DDF}" srcId="{399CEF27-7751-4EF4-A61F-E2AC236A4CCB}" destId="{2239E5DF-8C29-4AF1-8D6A-D25DF2702AA7}" srcOrd="1" destOrd="0" parTransId="{9AE18321-D003-4F8E-8A3A-29362DE2251E}" sibTransId="{B022898A-8CA4-4F2C-8FDD-A4A04F105B0D}"/>
    <dgm:cxn modelId="{AE462D8C-A3C2-4D98-B5E0-3BEF4F0E379C}" type="presOf" srcId="{B022898A-8CA4-4F2C-8FDD-A4A04F105B0D}" destId="{A399C018-13CA-478E-B3D4-8CC3A8A68825}" srcOrd="0" destOrd="0" presId="urn:microsoft.com/office/officeart/2005/8/layout/cycle2"/>
    <dgm:cxn modelId="{DB8E6097-EE16-46CA-AAF6-F5EF312D61CD}" type="presOf" srcId="{D1B6A6F4-876A-4619-AFF4-A8BC81A14340}" destId="{681A856E-939F-4EFC-ACDD-3D1304102887}" srcOrd="0" destOrd="0" presId="urn:microsoft.com/office/officeart/2005/8/layout/cycle2"/>
    <dgm:cxn modelId="{56DDA99A-132F-40C6-9180-A6AECCD75BDD}" type="presOf" srcId="{308C7D3A-D8B2-4BDF-A731-4721358D5082}" destId="{D4A9338A-1B9B-4205-925A-CD66D5912DB0}" srcOrd="0" destOrd="0" presId="urn:microsoft.com/office/officeart/2005/8/layout/cycle2"/>
    <dgm:cxn modelId="{307366A9-1C55-42C7-9124-D0124745438A}" type="presOf" srcId="{74313BC4-C17E-4518-B8B0-00E00371B7AD}" destId="{6586513A-561F-4BB6-8272-DAF7FF0284E1}" srcOrd="0" destOrd="0" presId="urn:microsoft.com/office/officeart/2005/8/layout/cycle2"/>
    <dgm:cxn modelId="{80A473C4-3330-48A0-9F6D-BAD5511AA67B}" type="presOf" srcId="{FDF11951-C0EE-4708-A0EA-DFE551BBD860}" destId="{645F1739-3D8E-4467-A38F-58DBC67EF78E}" srcOrd="0" destOrd="0" presId="urn:microsoft.com/office/officeart/2005/8/layout/cycle2"/>
    <dgm:cxn modelId="{935492C4-57A8-4AFA-A650-5E09A2A56B8C}" type="presOf" srcId="{20BFD0E2-0297-4C89-905E-A73D5A0D2A97}" destId="{07F8421C-D417-4A8F-94B5-929F03863238}" srcOrd="0" destOrd="0" presId="urn:microsoft.com/office/officeart/2005/8/layout/cycle2"/>
    <dgm:cxn modelId="{42DC01CF-3276-4882-BF59-56172ABB7A70}" srcId="{399CEF27-7751-4EF4-A61F-E2AC236A4CCB}" destId="{20BFD0E2-0297-4C89-905E-A73D5A0D2A97}" srcOrd="2" destOrd="0" parTransId="{DF0D4260-866A-45B6-B37A-4AECDA4F0C58}" sibTransId="{4694073A-5858-47DC-8D3D-B7012850E91E}"/>
    <dgm:cxn modelId="{7BE704E9-1A83-46E3-BE42-267F242281A8}" type="presOf" srcId="{399CEF27-7751-4EF4-A61F-E2AC236A4CCB}" destId="{C4EE3152-9C7F-4C0E-BA87-5A2E585E196F}" srcOrd="0" destOrd="0" presId="urn:microsoft.com/office/officeart/2005/8/layout/cycle2"/>
    <dgm:cxn modelId="{6513A3E9-6013-49F5-B354-8B7CAC290A3F}" type="presParOf" srcId="{C4EE3152-9C7F-4C0E-BA87-5A2E585E196F}" destId="{645F1739-3D8E-4467-A38F-58DBC67EF78E}" srcOrd="0" destOrd="0" presId="urn:microsoft.com/office/officeart/2005/8/layout/cycle2"/>
    <dgm:cxn modelId="{501FAF69-67B5-40B1-9499-20FD1DB8081D}" type="presParOf" srcId="{C4EE3152-9C7F-4C0E-BA87-5A2E585E196F}" destId="{681A856E-939F-4EFC-ACDD-3D1304102887}" srcOrd="1" destOrd="0" presId="urn:microsoft.com/office/officeart/2005/8/layout/cycle2"/>
    <dgm:cxn modelId="{C55B8681-857A-423B-B106-59DBCD1B2003}" type="presParOf" srcId="{681A856E-939F-4EFC-ACDD-3D1304102887}" destId="{B49F655F-53D2-4772-9D24-8E861A1AD521}" srcOrd="0" destOrd="0" presId="urn:microsoft.com/office/officeart/2005/8/layout/cycle2"/>
    <dgm:cxn modelId="{1CF520E4-A211-4076-BF25-495EFBD26E53}" type="presParOf" srcId="{C4EE3152-9C7F-4C0E-BA87-5A2E585E196F}" destId="{BFFB8B18-69E2-4B4B-932E-B2C478D7E159}" srcOrd="2" destOrd="0" presId="urn:microsoft.com/office/officeart/2005/8/layout/cycle2"/>
    <dgm:cxn modelId="{6CC5ABA2-603A-4E5B-9D67-37F7E9212E66}" type="presParOf" srcId="{C4EE3152-9C7F-4C0E-BA87-5A2E585E196F}" destId="{A399C018-13CA-478E-B3D4-8CC3A8A68825}" srcOrd="3" destOrd="0" presId="urn:microsoft.com/office/officeart/2005/8/layout/cycle2"/>
    <dgm:cxn modelId="{1E4BE978-574C-47BE-835D-BF6CE6B24D02}" type="presParOf" srcId="{A399C018-13CA-478E-B3D4-8CC3A8A68825}" destId="{34AEF7B5-2E7D-46E8-90E5-C67BF22A1A99}" srcOrd="0" destOrd="0" presId="urn:microsoft.com/office/officeart/2005/8/layout/cycle2"/>
    <dgm:cxn modelId="{29425CAA-51D8-4A79-8F31-8E478E8707B7}" type="presParOf" srcId="{C4EE3152-9C7F-4C0E-BA87-5A2E585E196F}" destId="{07F8421C-D417-4A8F-94B5-929F03863238}" srcOrd="4" destOrd="0" presId="urn:microsoft.com/office/officeart/2005/8/layout/cycle2"/>
    <dgm:cxn modelId="{F7291BCF-E356-4760-9094-B45B63EE89D6}" type="presParOf" srcId="{C4EE3152-9C7F-4C0E-BA87-5A2E585E196F}" destId="{EB85F615-02B0-4746-B0C8-996F0A448F7D}" srcOrd="5" destOrd="0" presId="urn:microsoft.com/office/officeart/2005/8/layout/cycle2"/>
    <dgm:cxn modelId="{D31D023A-D1B5-44BB-B83F-69E100234FEE}" type="presParOf" srcId="{EB85F615-02B0-4746-B0C8-996F0A448F7D}" destId="{EB9C5C5D-9237-4D69-8F2A-699CA2CD8AAB}" srcOrd="0" destOrd="0" presId="urn:microsoft.com/office/officeart/2005/8/layout/cycle2"/>
    <dgm:cxn modelId="{6108585D-1920-4E5A-99E0-1F0729CDEA03}" type="presParOf" srcId="{C4EE3152-9C7F-4C0E-BA87-5A2E585E196F}" destId="{D4A9338A-1B9B-4205-925A-CD66D5912DB0}" srcOrd="6" destOrd="0" presId="urn:microsoft.com/office/officeart/2005/8/layout/cycle2"/>
    <dgm:cxn modelId="{28013FA2-1D97-41D1-99DB-E5E41BF3233C}" type="presParOf" srcId="{C4EE3152-9C7F-4C0E-BA87-5A2E585E196F}" destId="{6586513A-561F-4BB6-8272-DAF7FF0284E1}" srcOrd="7" destOrd="0" presId="urn:microsoft.com/office/officeart/2005/8/layout/cycle2"/>
    <dgm:cxn modelId="{A016CE28-4A8F-4F11-A3D0-D8D3EB518D29}" type="presParOf" srcId="{6586513A-561F-4BB6-8272-DAF7FF0284E1}" destId="{D4DD2F63-DD5A-46E9-BFAE-2D2809D37657}"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9CEF27-7751-4EF4-A61F-E2AC236A4CC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DF11951-C0EE-4708-A0EA-DFE551BBD860}">
      <dgm:prSet phldrT="[Text]" phldr="0"/>
      <dgm:spPr>
        <a:solidFill>
          <a:srgbClr val="FFFF00"/>
        </a:solidFill>
      </dgm:spPr>
      <dgm:t>
        <a:bodyPr/>
        <a:lstStyle/>
        <a:p>
          <a:r>
            <a:rPr lang="en-US" b="1" dirty="0">
              <a:solidFill>
                <a:schemeClr val="tx1"/>
              </a:solidFill>
            </a:rPr>
            <a:t>Invited</a:t>
          </a:r>
        </a:p>
      </dgm:t>
    </dgm:pt>
    <dgm:pt modelId="{5A468BC7-4128-490A-8222-9813E5A15085}" type="parTrans" cxnId="{0AAF4570-8ABA-4E9F-AB97-D6BA1C4F929D}">
      <dgm:prSet/>
      <dgm:spPr/>
      <dgm:t>
        <a:bodyPr/>
        <a:lstStyle/>
        <a:p>
          <a:endParaRPr lang="en-US"/>
        </a:p>
      </dgm:t>
    </dgm:pt>
    <dgm:pt modelId="{D1B6A6F4-876A-4619-AFF4-A8BC81A14340}" type="sibTrans" cxnId="{0AAF4570-8ABA-4E9F-AB97-D6BA1C4F929D}">
      <dgm:prSet/>
      <dgm:spPr/>
      <dgm:t>
        <a:bodyPr/>
        <a:lstStyle/>
        <a:p>
          <a:endParaRPr lang="en-US"/>
        </a:p>
      </dgm:t>
    </dgm:pt>
    <dgm:pt modelId="{2239E5DF-8C29-4AF1-8D6A-D25DF2702AA7}">
      <dgm:prSet phldrT="[Text]" phldr="0"/>
      <dgm:spPr>
        <a:solidFill>
          <a:schemeClr val="accent3">
            <a:lumMod val="40000"/>
            <a:lumOff val="60000"/>
          </a:schemeClr>
        </a:solidFill>
      </dgm:spPr>
      <dgm:t>
        <a:bodyPr/>
        <a:lstStyle/>
        <a:p>
          <a:r>
            <a:rPr lang="en-US" b="1" dirty="0">
              <a:solidFill>
                <a:schemeClr val="tx1"/>
              </a:solidFill>
            </a:rPr>
            <a:t>Belong *</a:t>
          </a:r>
        </a:p>
      </dgm:t>
    </dgm:pt>
    <dgm:pt modelId="{9AE18321-D003-4F8E-8A3A-29362DE2251E}" type="parTrans" cxnId="{B5DA9379-043B-4F5E-BCBC-AB179AC35DDF}">
      <dgm:prSet/>
      <dgm:spPr/>
      <dgm:t>
        <a:bodyPr/>
        <a:lstStyle/>
        <a:p>
          <a:endParaRPr lang="en-US"/>
        </a:p>
      </dgm:t>
    </dgm:pt>
    <dgm:pt modelId="{B022898A-8CA4-4F2C-8FDD-A4A04F105B0D}" type="sibTrans" cxnId="{B5DA9379-043B-4F5E-BCBC-AB179AC35DDF}">
      <dgm:prSet/>
      <dgm:spPr/>
      <dgm:t>
        <a:bodyPr/>
        <a:lstStyle/>
        <a:p>
          <a:endParaRPr lang="en-US"/>
        </a:p>
      </dgm:t>
    </dgm:pt>
    <dgm:pt modelId="{20BFD0E2-0297-4C89-905E-A73D5A0D2A97}">
      <dgm:prSet phldrT="[Text]" phldr="0"/>
      <dgm:spPr>
        <a:solidFill>
          <a:schemeClr val="tx2">
            <a:lumMod val="25000"/>
            <a:lumOff val="75000"/>
          </a:schemeClr>
        </a:solidFill>
      </dgm:spPr>
      <dgm:t>
        <a:bodyPr/>
        <a:lstStyle/>
        <a:p>
          <a:r>
            <a:rPr lang="en-US" b="1" dirty="0">
              <a:solidFill>
                <a:schemeClr val="tx1"/>
              </a:solidFill>
            </a:rPr>
            <a:t>Participate</a:t>
          </a:r>
        </a:p>
      </dgm:t>
    </dgm:pt>
    <dgm:pt modelId="{DF0D4260-866A-45B6-B37A-4AECDA4F0C58}" type="parTrans" cxnId="{42DC01CF-3276-4882-BF59-56172ABB7A70}">
      <dgm:prSet/>
      <dgm:spPr/>
      <dgm:t>
        <a:bodyPr/>
        <a:lstStyle/>
        <a:p>
          <a:endParaRPr lang="en-US"/>
        </a:p>
      </dgm:t>
    </dgm:pt>
    <dgm:pt modelId="{4694073A-5858-47DC-8D3D-B7012850E91E}" type="sibTrans" cxnId="{42DC01CF-3276-4882-BF59-56172ABB7A70}">
      <dgm:prSet/>
      <dgm:spPr/>
      <dgm:t>
        <a:bodyPr/>
        <a:lstStyle/>
        <a:p>
          <a:endParaRPr lang="en-US"/>
        </a:p>
      </dgm:t>
    </dgm:pt>
    <dgm:pt modelId="{308C7D3A-D8B2-4BDF-A731-4721358D5082}">
      <dgm:prSet phldrT="[Text]" phldr="0"/>
      <dgm:spPr>
        <a:solidFill>
          <a:schemeClr val="accent2">
            <a:lumMod val="40000"/>
            <a:lumOff val="60000"/>
          </a:schemeClr>
        </a:solidFill>
      </dgm:spPr>
      <dgm:t>
        <a:bodyPr/>
        <a:lstStyle/>
        <a:p>
          <a:r>
            <a:rPr lang="en-US" b="1" dirty="0">
              <a:solidFill>
                <a:schemeClr val="tx1"/>
              </a:solidFill>
            </a:rPr>
            <a:t>Appreciate</a:t>
          </a:r>
        </a:p>
      </dgm:t>
    </dgm:pt>
    <dgm:pt modelId="{C61383F0-6047-498C-828E-93DA7A5564F3}" type="parTrans" cxnId="{BA846976-4A7A-4643-90DF-ABDCD31A3C31}">
      <dgm:prSet/>
      <dgm:spPr/>
      <dgm:t>
        <a:bodyPr/>
        <a:lstStyle/>
        <a:p>
          <a:endParaRPr lang="en-US"/>
        </a:p>
      </dgm:t>
    </dgm:pt>
    <dgm:pt modelId="{74313BC4-C17E-4518-B8B0-00E00371B7AD}" type="sibTrans" cxnId="{BA846976-4A7A-4643-90DF-ABDCD31A3C31}">
      <dgm:prSet/>
      <dgm:spPr/>
      <dgm:t>
        <a:bodyPr/>
        <a:lstStyle/>
        <a:p>
          <a:endParaRPr lang="en-US"/>
        </a:p>
      </dgm:t>
    </dgm:pt>
    <dgm:pt modelId="{C4EE3152-9C7F-4C0E-BA87-5A2E585E196F}" type="pres">
      <dgm:prSet presAssocID="{399CEF27-7751-4EF4-A61F-E2AC236A4CCB}" presName="cycle" presStyleCnt="0">
        <dgm:presLayoutVars>
          <dgm:dir/>
          <dgm:resizeHandles val="exact"/>
        </dgm:presLayoutVars>
      </dgm:prSet>
      <dgm:spPr/>
    </dgm:pt>
    <dgm:pt modelId="{645F1739-3D8E-4467-A38F-58DBC67EF78E}" type="pres">
      <dgm:prSet presAssocID="{FDF11951-C0EE-4708-A0EA-DFE551BBD860}" presName="node" presStyleLbl="node1" presStyleIdx="0" presStyleCnt="4">
        <dgm:presLayoutVars>
          <dgm:bulletEnabled val="1"/>
        </dgm:presLayoutVars>
      </dgm:prSet>
      <dgm:spPr/>
    </dgm:pt>
    <dgm:pt modelId="{681A856E-939F-4EFC-ACDD-3D1304102887}" type="pres">
      <dgm:prSet presAssocID="{D1B6A6F4-876A-4619-AFF4-A8BC81A14340}" presName="sibTrans" presStyleLbl="sibTrans2D1" presStyleIdx="0" presStyleCnt="4"/>
      <dgm:spPr/>
    </dgm:pt>
    <dgm:pt modelId="{B49F655F-53D2-4772-9D24-8E861A1AD521}" type="pres">
      <dgm:prSet presAssocID="{D1B6A6F4-876A-4619-AFF4-A8BC81A14340}" presName="connectorText" presStyleLbl="sibTrans2D1" presStyleIdx="0" presStyleCnt="4"/>
      <dgm:spPr/>
    </dgm:pt>
    <dgm:pt modelId="{BFFB8B18-69E2-4B4B-932E-B2C478D7E159}" type="pres">
      <dgm:prSet presAssocID="{2239E5DF-8C29-4AF1-8D6A-D25DF2702AA7}" presName="node" presStyleLbl="node1" presStyleIdx="1" presStyleCnt="4">
        <dgm:presLayoutVars>
          <dgm:bulletEnabled val="1"/>
        </dgm:presLayoutVars>
      </dgm:prSet>
      <dgm:spPr/>
    </dgm:pt>
    <dgm:pt modelId="{A399C018-13CA-478E-B3D4-8CC3A8A68825}" type="pres">
      <dgm:prSet presAssocID="{B022898A-8CA4-4F2C-8FDD-A4A04F105B0D}" presName="sibTrans" presStyleLbl="sibTrans2D1" presStyleIdx="1" presStyleCnt="4"/>
      <dgm:spPr/>
    </dgm:pt>
    <dgm:pt modelId="{34AEF7B5-2E7D-46E8-90E5-C67BF22A1A99}" type="pres">
      <dgm:prSet presAssocID="{B022898A-8CA4-4F2C-8FDD-A4A04F105B0D}" presName="connectorText" presStyleLbl="sibTrans2D1" presStyleIdx="1" presStyleCnt="4"/>
      <dgm:spPr/>
    </dgm:pt>
    <dgm:pt modelId="{07F8421C-D417-4A8F-94B5-929F03863238}" type="pres">
      <dgm:prSet presAssocID="{20BFD0E2-0297-4C89-905E-A73D5A0D2A97}" presName="node" presStyleLbl="node1" presStyleIdx="2" presStyleCnt="4">
        <dgm:presLayoutVars>
          <dgm:bulletEnabled val="1"/>
        </dgm:presLayoutVars>
      </dgm:prSet>
      <dgm:spPr/>
    </dgm:pt>
    <dgm:pt modelId="{EB85F615-02B0-4746-B0C8-996F0A448F7D}" type="pres">
      <dgm:prSet presAssocID="{4694073A-5858-47DC-8D3D-B7012850E91E}" presName="sibTrans" presStyleLbl="sibTrans2D1" presStyleIdx="2" presStyleCnt="4"/>
      <dgm:spPr/>
    </dgm:pt>
    <dgm:pt modelId="{EB9C5C5D-9237-4D69-8F2A-699CA2CD8AAB}" type="pres">
      <dgm:prSet presAssocID="{4694073A-5858-47DC-8D3D-B7012850E91E}" presName="connectorText" presStyleLbl="sibTrans2D1" presStyleIdx="2" presStyleCnt="4"/>
      <dgm:spPr/>
    </dgm:pt>
    <dgm:pt modelId="{D4A9338A-1B9B-4205-925A-CD66D5912DB0}" type="pres">
      <dgm:prSet presAssocID="{308C7D3A-D8B2-4BDF-A731-4721358D5082}" presName="node" presStyleLbl="node1" presStyleIdx="3" presStyleCnt="4">
        <dgm:presLayoutVars>
          <dgm:bulletEnabled val="1"/>
        </dgm:presLayoutVars>
      </dgm:prSet>
      <dgm:spPr/>
    </dgm:pt>
    <dgm:pt modelId="{6586513A-561F-4BB6-8272-DAF7FF0284E1}" type="pres">
      <dgm:prSet presAssocID="{74313BC4-C17E-4518-B8B0-00E00371B7AD}" presName="sibTrans" presStyleLbl="sibTrans2D1" presStyleIdx="3" presStyleCnt="4"/>
      <dgm:spPr/>
    </dgm:pt>
    <dgm:pt modelId="{D4DD2F63-DD5A-46E9-BFAE-2D2809D37657}" type="pres">
      <dgm:prSet presAssocID="{74313BC4-C17E-4518-B8B0-00E00371B7AD}" presName="connectorText" presStyleLbl="sibTrans2D1" presStyleIdx="3" presStyleCnt="4"/>
      <dgm:spPr/>
    </dgm:pt>
  </dgm:ptLst>
  <dgm:cxnLst>
    <dgm:cxn modelId="{8923831C-0555-45DD-B907-4DF45DC5A01D}" type="presOf" srcId="{D1B6A6F4-876A-4619-AFF4-A8BC81A14340}" destId="{B49F655F-53D2-4772-9D24-8E861A1AD521}" srcOrd="1" destOrd="0" presId="urn:microsoft.com/office/officeart/2005/8/layout/cycle2"/>
    <dgm:cxn modelId="{E27B3D5F-2954-481E-BA03-49949E7D0AAC}" type="presOf" srcId="{4694073A-5858-47DC-8D3D-B7012850E91E}" destId="{EB9C5C5D-9237-4D69-8F2A-699CA2CD8AAB}" srcOrd="1" destOrd="0" presId="urn:microsoft.com/office/officeart/2005/8/layout/cycle2"/>
    <dgm:cxn modelId="{9CA61566-F9CF-47E8-9CF9-2FF2B4F638B1}" type="presOf" srcId="{B022898A-8CA4-4F2C-8FDD-A4A04F105B0D}" destId="{34AEF7B5-2E7D-46E8-90E5-C67BF22A1A99}" srcOrd="1" destOrd="0" presId="urn:microsoft.com/office/officeart/2005/8/layout/cycle2"/>
    <dgm:cxn modelId="{59E7EC4D-91C9-4F9A-BA75-5FFA137D675B}" type="presOf" srcId="{74313BC4-C17E-4518-B8B0-00E00371B7AD}" destId="{D4DD2F63-DD5A-46E9-BFAE-2D2809D37657}" srcOrd="1" destOrd="0" presId="urn:microsoft.com/office/officeart/2005/8/layout/cycle2"/>
    <dgm:cxn modelId="{0AAF4570-8ABA-4E9F-AB97-D6BA1C4F929D}" srcId="{399CEF27-7751-4EF4-A61F-E2AC236A4CCB}" destId="{FDF11951-C0EE-4708-A0EA-DFE551BBD860}" srcOrd="0" destOrd="0" parTransId="{5A468BC7-4128-490A-8222-9813E5A15085}" sibTransId="{D1B6A6F4-876A-4619-AFF4-A8BC81A14340}"/>
    <dgm:cxn modelId="{BC972F56-E730-4B05-B71C-98B7481CBD9F}" type="presOf" srcId="{2239E5DF-8C29-4AF1-8D6A-D25DF2702AA7}" destId="{BFFB8B18-69E2-4B4B-932E-B2C478D7E159}" srcOrd="0" destOrd="0" presId="urn:microsoft.com/office/officeart/2005/8/layout/cycle2"/>
    <dgm:cxn modelId="{BA846976-4A7A-4643-90DF-ABDCD31A3C31}" srcId="{399CEF27-7751-4EF4-A61F-E2AC236A4CCB}" destId="{308C7D3A-D8B2-4BDF-A731-4721358D5082}" srcOrd="3" destOrd="0" parTransId="{C61383F0-6047-498C-828E-93DA7A5564F3}" sibTransId="{74313BC4-C17E-4518-B8B0-00E00371B7AD}"/>
    <dgm:cxn modelId="{18716A77-DBB2-4EC9-B725-93424F5DBB26}" type="presOf" srcId="{4694073A-5858-47DC-8D3D-B7012850E91E}" destId="{EB85F615-02B0-4746-B0C8-996F0A448F7D}" srcOrd="0" destOrd="0" presId="urn:microsoft.com/office/officeart/2005/8/layout/cycle2"/>
    <dgm:cxn modelId="{B5DA9379-043B-4F5E-BCBC-AB179AC35DDF}" srcId="{399CEF27-7751-4EF4-A61F-E2AC236A4CCB}" destId="{2239E5DF-8C29-4AF1-8D6A-D25DF2702AA7}" srcOrd="1" destOrd="0" parTransId="{9AE18321-D003-4F8E-8A3A-29362DE2251E}" sibTransId="{B022898A-8CA4-4F2C-8FDD-A4A04F105B0D}"/>
    <dgm:cxn modelId="{AE462D8C-A3C2-4D98-B5E0-3BEF4F0E379C}" type="presOf" srcId="{B022898A-8CA4-4F2C-8FDD-A4A04F105B0D}" destId="{A399C018-13CA-478E-B3D4-8CC3A8A68825}" srcOrd="0" destOrd="0" presId="urn:microsoft.com/office/officeart/2005/8/layout/cycle2"/>
    <dgm:cxn modelId="{DB8E6097-EE16-46CA-AAF6-F5EF312D61CD}" type="presOf" srcId="{D1B6A6F4-876A-4619-AFF4-A8BC81A14340}" destId="{681A856E-939F-4EFC-ACDD-3D1304102887}" srcOrd="0" destOrd="0" presId="urn:microsoft.com/office/officeart/2005/8/layout/cycle2"/>
    <dgm:cxn modelId="{56DDA99A-132F-40C6-9180-A6AECCD75BDD}" type="presOf" srcId="{308C7D3A-D8B2-4BDF-A731-4721358D5082}" destId="{D4A9338A-1B9B-4205-925A-CD66D5912DB0}" srcOrd="0" destOrd="0" presId="urn:microsoft.com/office/officeart/2005/8/layout/cycle2"/>
    <dgm:cxn modelId="{307366A9-1C55-42C7-9124-D0124745438A}" type="presOf" srcId="{74313BC4-C17E-4518-B8B0-00E00371B7AD}" destId="{6586513A-561F-4BB6-8272-DAF7FF0284E1}" srcOrd="0" destOrd="0" presId="urn:microsoft.com/office/officeart/2005/8/layout/cycle2"/>
    <dgm:cxn modelId="{80A473C4-3330-48A0-9F6D-BAD5511AA67B}" type="presOf" srcId="{FDF11951-C0EE-4708-A0EA-DFE551BBD860}" destId="{645F1739-3D8E-4467-A38F-58DBC67EF78E}" srcOrd="0" destOrd="0" presId="urn:microsoft.com/office/officeart/2005/8/layout/cycle2"/>
    <dgm:cxn modelId="{935492C4-57A8-4AFA-A650-5E09A2A56B8C}" type="presOf" srcId="{20BFD0E2-0297-4C89-905E-A73D5A0D2A97}" destId="{07F8421C-D417-4A8F-94B5-929F03863238}" srcOrd="0" destOrd="0" presId="urn:microsoft.com/office/officeart/2005/8/layout/cycle2"/>
    <dgm:cxn modelId="{42DC01CF-3276-4882-BF59-56172ABB7A70}" srcId="{399CEF27-7751-4EF4-A61F-E2AC236A4CCB}" destId="{20BFD0E2-0297-4C89-905E-A73D5A0D2A97}" srcOrd="2" destOrd="0" parTransId="{DF0D4260-866A-45B6-B37A-4AECDA4F0C58}" sibTransId="{4694073A-5858-47DC-8D3D-B7012850E91E}"/>
    <dgm:cxn modelId="{7BE704E9-1A83-46E3-BE42-267F242281A8}" type="presOf" srcId="{399CEF27-7751-4EF4-A61F-E2AC236A4CCB}" destId="{C4EE3152-9C7F-4C0E-BA87-5A2E585E196F}" srcOrd="0" destOrd="0" presId="urn:microsoft.com/office/officeart/2005/8/layout/cycle2"/>
    <dgm:cxn modelId="{6513A3E9-6013-49F5-B354-8B7CAC290A3F}" type="presParOf" srcId="{C4EE3152-9C7F-4C0E-BA87-5A2E585E196F}" destId="{645F1739-3D8E-4467-A38F-58DBC67EF78E}" srcOrd="0" destOrd="0" presId="urn:microsoft.com/office/officeart/2005/8/layout/cycle2"/>
    <dgm:cxn modelId="{501FAF69-67B5-40B1-9499-20FD1DB8081D}" type="presParOf" srcId="{C4EE3152-9C7F-4C0E-BA87-5A2E585E196F}" destId="{681A856E-939F-4EFC-ACDD-3D1304102887}" srcOrd="1" destOrd="0" presId="urn:microsoft.com/office/officeart/2005/8/layout/cycle2"/>
    <dgm:cxn modelId="{C55B8681-857A-423B-B106-59DBCD1B2003}" type="presParOf" srcId="{681A856E-939F-4EFC-ACDD-3D1304102887}" destId="{B49F655F-53D2-4772-9D24-8E861A1AD521}" srcOrd="0" destOrd="0" presId="urn:microsoft.com/office/officeart/2005/8/layout/cycle2"/>
    <dgm:cxn modelId="{1CF520E4-A211-4076-BF25-495EFBD26E53}" type="presParOf" srcId="{C4EE3152-9C7F-4C0E-BA87-5A2E585E196F}" destId="{BFFB8B18-69E2-4B4B-932E-B2C478D7E159}" srcOrd="2" destOrd="0" presId="urn:microsoft.com/office/officeart/2005/8/layout/cycle2"/>
    <dgm:cxn modelId="{6CC5ABA2-603A-4E5B-9D67-37F7E9212E66}" type="presParOf" srcId="{C4EE3152-9C7F-4C0E-BA87-5A2E585E196F}" destId="{A399C018-13CA-478E-B3D4-8CC3A8A68825}" srcOrd="3" destOrd="0" presId="urn:microsoft.com/office/officeart/2005/8/layout/cycle2"/>
    <dgm:cxn modelId="{1E4BE978-574C-47BE-835D-BF6CE6B24D02}" type="presParOf" srcId="{A399C018-13CA-478E-B3D4-8CC3A8A68825}" destId="{34AEF7B5-2E7D-46E8-90E5-C67BF22A1A99}" srcOrd="0" destOrd="0" presId="urn:microsoft.com/office/officeart/2005/8/layout/cycle2"/>
    <dgm:cxn modelId="{29425CAA-51D8-4A79-8F31-8E478E8707B7}" type="presParOf" srcId="{C4EE3152-9C7F-4C0E-BA87-5A2E585E196F}" destId="{07F8421C-D417-4A8F-94B5-929F03863238}" srcOrd="4" destOrd="0" presId="urn:microsoft.com/office/officeart/2005/8/layout/cycle2"/>
    <dgm:cxn modelId="{F7291BCF-E356-4760-9094-B45B63EE89D6}" type="presParOf" srcId="{C4EE3152-9C7F-4C0E-BA87-5A2E585E196F}" destId="{EB85F615-02B0-4746-B0C8-996F0A448F7D}" srcOrd="5" destOrd="0" presId="urn:microsoft.com/office/officeart/2005/8/layout/cycle2"/>
    <dgm:cxn modelId="{D31D023A-D1B5-44BB-B83F-69E100234FEE}" type="presParOf" srcId="{EB85F615-02B0-4746-B0C8-996F0A448F7D}" destId="{EB9C5C5D-9237-4D69-8F2A-699CA2CD8AAB}" srcOrd="0" destOrd="0" presId="urn:microsoft.com/office/officeart/2005/8/layout/cycle2"/>
    <dgm:cxn modelId="{6108585D-1920-4E5A-99E0-1F0729CDEA03}" type="presParOf" srcId="{C4EE3152-9C7F-4C0E-BA87-5A2E585E196F}" destId="{D4A9338A-1B9B-4205-925A-CD66D5912DB0}" srcOrd="6" destOrd="0" presId="urn:microsoft.com/office/officeart/2005/8/layout/cycle2"/>
    <dgm:cxn modelId="{28013FA2-1D97-41D1-99DB-E5E41BF3233C}" type="presParOf" srcId="{C4EE3152-9C7F-4C0E-BA87-5A2E585E196F}" destId="{6586513A-561F-4BB6-8272-DAF7FF0284E1}" srcOrd="7" destOrd="0" presId="urn:microsoft.com/office/officeart/2005/8/layout/cycle2"/>
    <dgm:cxn modelId="{A016CE28-4A8F-4F11-A3D0-D8D3EB518D29}" type="presParOf" srcId="{6586513A-561F-4BB6-8272-DAF7FF0284E1}" destId="{D4DD2F63-DD5A-46E9-BFAE-2D2809D37657}"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F1739-3D8E-4467-A38F-58DBC67EF78E}">
      <dsp:nvSpPr>
        <dsp:cNvPr id="0" name=""/>
        <dsp:cNvSpPr/>
      </dsp:nvSpPr>
      <dsp:spPr>
        <a:xfrm>
          <a:off x="1762674" y="1546"/>
          <a:ext cx="1014050" cy="1014050"/>
        </a:xfrm>
        <a:prstGeom prst="ellipse">
          <a:avLst/>
        </a:prstGeom>
        <a:solidFill>
          <a:srgbClr val="FFFF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Expected</a:t>
          </a:r>
        </a:p>
      </dsp:txBody>
      <dsp:txXfrm>
        <a:off x="1911178" y="150050"/>
        <a:ext cx="717042" cy="717042"/>
      </dsp:txXfrm>
    </dsp:sp>
    <dsp:sp modelId="{681A856E-939F-4EFC-ACDD-3D1304102887}">
      <dsp:nvSpPr>
        <dsp:cNvPr id="0" name=""/>
        <dsp:cNvSpPr/>
      </dsp:nvSpPr>
      <dsp:spPr>
        <a:xfrm rot="2700000">
          <a:off x="2667764" y="869952"/>
          <a:ext cx="268873" cy="34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679577" y="909882"/>
        <a:ext cx="188211" cy="205346"/>
      </dsp:txXfrm>
    </dsp:sp>
    <dsp:sp modelId="{BFFB8B18-69E2-4B4B-932E-B2C478D7E159}">
      <dsp:nvSpPr>
        <dsp:cNvPr id="0" name=""/>
        <dsp:cNvSpPr/>
      </dsp:nvSpPr>
      <dsp:spPr>
        <a:xfrm>
          <a:off x="2838438" y="1077310"/>
          <a:ext cx="1014050" cy="1014050"/>
        </a:xfrm>
        <a:prstGeom prst="ellipse">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Observe</a:t>
          </a:r>
        </a:p>
      </dsp:txBody>
      <dsp:txXfrm>
        <a:off x="2986942" y="1225814"/>
        <a:ext cx="717042" cy="717042"/>
      </dsp:txXfrm>
    </dsp:sp>
    <dsp:sp modelId="{A399C018-13CA-478E-B3D4-8CC3A8A68825}">
      <dsp:nvSpPr>
        <dsp:cNvPr id="0" name=""/>
        <dsp:cNvSpPr/>
      </dsp:nvSpPr>
      <dsp:spPr>
        <a:xfrm rot="8100000">
          <a:off x="2678525" y="1945716"/>
          <a:ext cx="268873" cy="34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747374" y="1985646"/>
        <a:ext cx="188211" cy="205346"/>
      </dsp:txXfrm>
    </dsp:sp>
    <dsp:sp modelId="{07F8421C-D417-4A8F-94B5-929F03863238}">
      <dsp:nvSpPr>
        <dsp:cNvPr id="0" name=""/>
        <dsp:cNvSpPr/>
      </dsp:nvSpPr>
      <dsp:spPr>
        <a:xfrm>
          <a:off x="1762674" y="2153074"/>
          <a:ext cx="1014050" cy="1014050"/>
        </a:xfrm>
        <a:prstGeom prst="ellipse">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Participate</a:t>
          </a:r>
        </a:p>
      </dsp:txBody>
      <dsp:txXfrm>
        <a:off x="1911178" y="2301578"/>
        <a:ext cx="717042" cy="717042"/>
      </dsp:txXfrm>
    </dsp:sp>
    <dsp:sp modelId="{EB85F615-02B0-4746-B0C8-996F0A448F7D}">
      <dsp:nvSpPr>
        <dsp:cNvPr id="0" name=""/>
        <dsp:cNvSpPr/>
      </dsp:nvSpPr>
      <dsp:spPr>
        <a:xfrm rot="13500000">
          <a:off x="1602761" y="1956477"/>
          <a:ext cx="268873" cy="34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671610" y="2053443"/>
        <a:ext cx="188211" cy="205346"/>
      </dsp:txXfrm>
    </dsp:sp>
    <dsp:sp modelId="{D4A9338A-1B9B-4205-925A-CD66D5912DB0}">
      <dsp:nvSpPr>
        <dsp:cNvPr id="0" name=""/>
        <dsp:cNvSpPr/>
      </dsp:nvSpPr>
      <dsp:spPr>
        <a:xfrm>
          <a:off x="686910" y="1077310"/>
          <a:ext cx="1014050" cy="1014050"/>
        </a:xfrm>
        <a:prstGeom prst="ellipse">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Belong</a:t>
          </a:r>
        </a:p>
      </dsp:txBody>
      <dsp:txXfrm>
        <a:off x="835414" y="1225814"/>
        <a:ext cx="717042" cy="717042"/>
      </dsp:txXfrm>
    </dsp:sp>
    <dsp:sp modelId="{6586513A-561F-4BB6-8272-DAF7FF0284E1}">
      <dsp:nvSpPr>
        <dsp:cNvPr id="0" name=""/>
        <dsp:cNvSpPr/>
      </dsp:nvSpPr>
      <dsp:spPr>
        <a:xfrm rot="18900000">
          <a:off x="1592000" y="880713"/>
          <a:ext cx="268873" cy="34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03813" y="977679"/>
        <a:ext cx="188211" cy="205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F1739-3D8E-4467-A38F-58DBC67EF78E}">
      <dsp:nvSpPr>
        <dsp:cNvPr id="0" name=""/>
        <dsp:cNvSpPr/>
      </dsp:nvSpPr>
      <dsp:spPr>
        <a:xfrm>
          <a:off x="1760023" y="1352"/>
          <a:ext cx="1015376" cy="1015376"/>
        </a:xfrm>
        <a:prstGeom prst="ellipse">
          <a:avLst/>
        </a:prstGeom>
        <a:solidFill>
          <a:srgbClr val="FFFF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Invited</a:t>
          </a:r>
        </a:p>
      </dsp:txBody>
      <dsp:txXfrm>
        <a:off x="1908721" y="150050"/>
        <a:ext cx="717980" cy="717980"/>
      </dsp:txXfrm>
    </dsp:sp>
    <dsp:sp modelId="{681A856E-939F-4EFC-ACDD-3D1304102887}">
      <dsp:nvSpPr>
        <dsp:cNvPr id="0" name=""/>
        <dsp:cNvSpPr/>
      </dsp:nvSpPr>
      <dsp:spPr>
        <a:xfrm rot="2700000">
          <a:off x="2666326" y="871025"/>
          <a:ext cx="269429" cy="342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678163" y="910986"/>
        <a:ext cx="188600" cy="205613"/>
      </dsp:txXfrm>
    </dsp:sp>
    <dsp:sp modelId="{BFFB8B18-69E2-4B4B-932E-B2C478D7E159}">
      <dsp:nvSpPr>
        <dsp:cNvPr id="0" name=""/>
        <dsp:cNvSpPr/>
      </dsp:nvSpPr>
      <dsp:spPr>
        <a:xfrm>
          <a:off x="2837466" y="1078795"/>
          <a:ext cx="1015376" cy="1015376"/>
        </a:xfrm>
        <a:prstGeom prst="ellipse">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Belong *</a:t>
          </a:r>
        </a:p>
      </dsp:txBody>
      <dsp:txXfrm>
        <a:off x="2986164" y="1227493"/>
        <a:ext cx="717980" cy="717980"/>
      </dsp:txXfrm>
    </dsp:sp>
    <dsp:sp modelId="{A399C018-13CA-478E-B3D4-8CC3A8A68825}">
      <dsp:nvSpPr>
        <dsp:cNvPr id="0" name=""/>
        <dsp:cNvSpPr/>
      </dsp:nvSpPr>
      <dsp:spPr>
        <a:xfrm rot="8100000">
          <a:off x="2677110" y="1948468"/>
          <a:ext cx="269429" cy="342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746102" y="1988429"/>
        <a:ext cx="188600" cy="205613"/>
      </dsp:txXfrm>
    </dsp:sp>
    <dsp:sp modelId="{07F8421C-D417-4A8F-94B5-929F03863238}">
      <dsp:nvSpPr>
        <dsp:cNvPr id="0" name=""/>
        <dsp:cNvSpPr/>
      </dsp:nvSpPr>
      <dsp:spPr>
        <a:xfrm>
          <a:off x="1760023" y="2156238"/>
          <a:ext cx="1015376" cy="1015376"/>
        </a:xfrm>
        <a:prstGeom prst="ellipse">
          <a:avLst/>
        </a:prstGeom>
        <a:solidFill>
          <a:schemeClr val="tx2">
            <a:lumMod val="25000"/>
            <a:lumOff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Participate</a:t>
          </a:r>
        </a:p>
      </dsp:txBody>
      <dsp:txXfrm>
        <a:off x="1908721" y="2304936"/>
        <a:ext cx="717980" cy="717980"/>
      </dsp:txXfrm>
    </dsp:sp>
    <dsp:sp modelId="{EB85F615-02B0-4746-B0C8-996F0A448F7D}">
      <dsp:nvSpPr>
        <dsp:cNvPr id="0" name=""/>
        <dsp:cNvSpPr/>
      </dsp:nvSpPr>
      <dsp:spPr>
        <a:xfrm rot="13500000">
          <a:off x="1599667" y="1959252"/>
          <a:ext cx="269429" cy="342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668659" y="2056367"/>
        <a:ext cx="188600" cy="205613"/>
      </dsp:txXfrm>
    </dsp:sp>
    <dsp:sp modelId="{D4A9338A-1B9B-4205-925A-CD66D5912DB0}">
      <dsp:nvSpPr>
        <dsp:cNvPr id="0" name=""/>
        <dsp:cNvSpPr/>
      </dsp:nvSpPr>
      <dsp:spPr>
        <a:xfrm>
          <a:off x="682580" y="1078795"/>
          <a:ext cx="1015376" cy="1015376"/>
        </a:xfrm>
        <a:prstGeom prst="ellipse">
          <a:avLst/>
        </a:prstGeom>
        <a:solidFill>
          <a:schemeClr val="accent2">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Appreciate</a:t>
          </a:r>
        </a:p>
      </dsp:txBody>
      <dsp:txXfrm>
        <a:off x="831278" y="1227493"/>
        <a:ext cx="717980" cy="717980"/>
      </dsp:txXfrm>
    </dsp:sp>
    <dsp:sp modelId="{6586513A-561F-4BB6-8272-DAF7FF0284E1}">
      <dsp:nvSpPr>
        <dsp:cNvPr id="0" name=""/>
        <dsp:cNvSpPr/>
      </dsp:nvSpPr>
      <dsp:spPr>
        <a:xfrm rot="18900000">
          <a:off x="1588883" y="881809"/>
          <a:ext cx="269429" cy="3426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600720" y="978924"/>
        <a:ext cx="188600" cy="20561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2B868-C1E6-8341-AC1D-68774F3FEC7E}"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E5878-0AD9-7B44-8DB6-17EC286DAC32}" type="slidenum">
              <a:rPr lang="en-US" smtClean="0"/>
              <a:t>‹#›</a:t>
            </a:fld>
            <a:endParaRPr lang="en-US"/>
          </a:p>
        </p:txBody>
      </p:sp>
    </p:spTree>
    <p:extLst>
      <p:ext uri="{BB962C8B-B14F-4D97-AF65-F5344CB8AC3E}">
        <p14:creationId xmlns:p14="http://schemas.microsoft.com/office/powerpoint/2010/main" val="6469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C7A7-8625-1DAB-4621-97EB80FEB0C5}"/>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B799966-1D90-006D-D1F7-7DBB5BA42F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597CE94-1BB3-29EB-5627-135C89942E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ea typeface="ヒラギノ角ゴ Pro W3"/>
                <a:cs typeface="ヒラギノ角ゴ Pro W3"/>
              </a:rPr>
              <a:t>When doing this training in a classroom setting, role play while the class enters the room.  Focus on a half of the participants and ignore the other half.</a:t>
            </a:r>
          </a:p>
          <a:p>
            <a:endParaRPr lang="en-US" altLang="en-US" b="1" dirty="0">
              <a:ea typeface="ヒラギノ角ゴ Pro W3"/>
              <a:cs typeface="ヒラギノ角ゴ Pro W3"/>
            </a:endParaRPr>
          </a:p>
          <a:p>
            <a:r>
              <a:rPr lang="en-US" altLang="en-US" b="1" dirty="0">
                <a:ea typeface="ヒラギノ角ゴ Pro W3"/>
                <a:cs typeface="ヒラギノ角ゴ Pro W3"/>
              </a:rPr>
              <a:t>Before going to the next slide, apologize to that half who was ignored and let everyone know about the “unknown” role play and ask how each group felt. This will lead us into an interactive class.</a:t>
            </a:r>
          </a:p>
          <a:p>
            <a:endParaRPr lang="en-US" altLang="en-US" b="1" dirty="0">
              <a:ea typeface="ヒラギノ角ゴ Pro W3"/>
              <a:cs typeface="ヒラギノ角ゴ Pro W3"/>
            </a:endParaRPr>
          </a:p>
          <a:p>
            <a:r>
              <a:rPr lang="en-US" altLang="en-US" b="1" dirty="0">
                <a:ea typeface="ヒラギノ角ゴ Pro W3"/>
                <a:cs typeface="ヒラギノ角ゴ Pro W3"/>
              </a:rPr>
              <a:t>Ask the audience who has taken the New Member Coordinator training and /or attended the previous NMC course…..</a:t>
            </a:r>
          </a:p>
          <a:p>
            <a:r>
              <a:rPr lang="en-US" altLang="en-US" b="1" dirty="0">
                <a:ea typeface="ヒラギノ角ゴ Pro W3"/>
                <a:cs typeface="ヒラギノ角ゴ Pro W3"/>
              </a:rPr>
              <a:t>	Can bypass a majority of the NMC slides if they attended the previous NMC course</a:t>
            </a:r>
          </a:p>
        </p:txBody>
      </p:sp>
      <p:sp>
        <p:nvSpPr>
          <p:cNvPr id="14340" name="Slide Number Placeholder 3">
            <a:extLst>
              <a:ext uri="{FF2B5EF4-FFF2-40B4-BE49-F238E27FC236}">
                <a16:creationId xmlns:a16="http://schemas.microsoft.com/office/drawing/2014/main" id="{C4C03A7D-A219-7340-94D6-AFB084B50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50888" indent="-288925">
              <a:defRPr>
                <a:solidFill>
                  <a:schemeClr val="tx1"/>
                </a:solidFill>
                <a:latin typeface="Lucida Grande"/>
                <a:ea typeface="ヒラギノ角ゴ Pro W3"/>
                <a:cs typeface="ヒラギノ角ゴ Pro W3"/>
              </a:defRPr>
            </a:lvl2pPr>
            <a:lvl3pPr marL="1155700" indent="-230188">
              <a:defRPr>
                <a:solidFill>
                  <a:schemeClr val="tx1"/>
                </a:solidFill>
                <a:latin typeface="Lucida Grande"/>
                <a:ea typeface="ヒラギノ角ゴ Pro W3"/>
                <a:cs typeface="ヒラギノ角ゴ Pro W3"/>
              </a:defRPr>
            </a:lvl3pPr>
            <a:lvl4pPr marL="1617663" indent="-230188">
              <a:defRPr>
                <a:solidFill>
                  <a:schemeClr val="tx1"/>
                </a:solidFill>
                <a:latin typeface="Lucida Grande"/>
                <a:ea typeface="ヒラギノ角ゴ Pro W3"/>
                <a:cs typeface="ヒラギノ角ゴ Pro W3"/>
              </a:defRPr>
            </a:lvl4pPr>
            <a:lvl5pPr marL="2079625" indent="-230188">
              <a:defRPr>
                <a:solidFill>
                  <a:schemeClr val="tx1"/>
                </a:solidFill>
                <a:latin typeface="Lucida Grande"/>
                <a:ea typeface="ヒラギノ角ゴ Pro W3"/>
                <a:cs typeface="ヒラギノ角ゴ Pro W3"/>
              </a:defRPr>
            </a:lvl5pPr>
            <a:lvl6pPr marL="2536825" indent="-230188"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94025" indent="-230188"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51225" indent="-230188"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908425" indent="-230188"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98805775-936F-493D-8ED3-0D1CA13F0FC0}" type="slidenum">
              <a:rPr lang="en-US" altLang="en-US" smtClean="0">
                <a:latin typeface="Calibri" panose="020F0502020204030204" pitchFamily="34" charset="0"/>
                <a:cs typeface="Arial" panose="020B0604020202020204" pitchFamily="34" charset="0"/>
              </a:rPr>
              <a:pPr/>
              <a:t>1</a:t>
            </a:fld>
            <a:endParaRPr lang="en-US" altLang="en-US">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11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Focal Points:</a:t>
            </a:r>
          </a:p>
          <a:p>
            <a:pPr marL="171450" indent="-171450">
              <a:buFont typeface="Arial" panose="020B0604020202020204" pitchFamily="34" charset="0"/>
              <a:buChar char="•"/>
            </a:pPr>
            <a:r>
              <a:rPr lang="en-US" dirty="0"/>
              <a:t>Among Cub Scouts who left, more than half leave within a year of joining</a:t>
            </a:r>
          </a:p>
          <a:p>
            <a:pPr marL="171450" indent="-171450">
              <a:buFont typeface="Arial" panose="020B0604020202020204" pitchFamily="34" charset="0"/>
              <a:buChar char="•"/>
            </a:pPr>
            <a:r>
              <a:rPr lang="en-US" dirty="0"/>
              <a:t>Most left during or after the Wolf, Bear, or Tiger year</a:t>
            </a:r>
          </a:p>
          <a:p>
            <a:endParaRPr lang="en-US" dirty="0"/>
          </a:p>
        </p:txBody>
      </p:sp>
      <p:sp>
        <p:nvSpPr>
          <p:cNvPr id="4" name="Slide Number Placeholder 3"/>
          <p:cNvSpPr>
            <a:spLocks noGrp="1"/>
          </p:cNvSpPr>
          <p:nvPr>
            <p:ph type="sldNum" sz="quarter" idx="5"/>
          </p:nvPr>
        </p:nvSpPr>
        <p:spPr/>
        <p:txBody>
          <a:bodyPr/>
          <a:lstStyle/>
          <a:p>
            <a:fld id="{B8A7DCFC-0B0C-4904-ABD3-C5379F25C6D9}" type="slidenum">
              <a:rPr lang="en-US" smtClean="0"/>
              <a:t>12</a:t>
            </a:fld>
            <a:endParaRPr lang="en-US"/>
          </a:p>
        </p:txBody>
      </p:sp>
    </p:spTree>
    <p:extLst>
      <p:ext uri="{BB962C8B-B14F-4D97-AF65-F5344CB8AC3E}">
        <p14:creationId xmlns:p14="http://schemas.microsoft.com/office/powerpoint/2010/main" val="96442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of Troop data</a:t>
            </a:r>
          </a:p>
          <a:p>
            <a:endParaRPr lang="en-US" dirty="0"/>
          </a:p>
          <a:p>
            <a:r>
              <a:rPr lang="en-US" dirty="0"/>
              <a:t>Focal point is the kid’s decision statement.</a:t>
            </a:r>
          </a:p>
        </p:txBody>
      </p:sp>
      <p:sp>
        <p:nvSpPr>
          <p:cNvPr id="4" name="Slide Number Placeholder 3"/>
          <p:cNvSpPr>
            <a:spLocks noGrp="1"/>
          </p:cNvSpPr>
          <p:nvPr>
            <p:ph type="sldNum" sz="quarter" idx="5"/>
          </p:nvPr>
        </p:nvSpPr>
        <p:spPr/>
        <p:txBody>
          <a:bodyPr/>
          <a:lstStyle/>
          <a:p>
            <a:fld id="{B8A7DCFC-0B0C-4904-ABD3-C5379F25C6D9}" type="slidenum">
              <a:rPr lang="en-US" smtClean="0"/>
              <a:t>13</a:t>
            </a:fld>
            <a:endParaRPr lang="en-US"/>
          </a:p>
        </p:txBody>
      </p:sp>
    </p:spTree>
    <p:extLst>
      <p:ext uri="{BB962C8B-B14F-4D97-AF65-F5344CB8AC3E}">
        <p14:creationId xmlns:p14="http://schemas.microsoft.com/office/powerpoint/2010/main" val="429137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consider hold a Scoutmaster Conference with any youth who has not advanced in a year.</a:t>
            </a:r>
          </a:p>
          <a:p>
            <a:endParaRPr lang="en-US" dirty="0"/>
          </a:p>
          <a:p>
            <a:r>
              <a:rPr lang="en-US" dirty="0"/>
              <a:t>Another goal is to have your new Scouts achieve their Scout Rank within the first 3 months of crossing over.</a:t>
            </a:r>
          </a:p>
          <a:p>
            <a:endParaRPr lang="en-US" dirty="0"/>
          </a:p>
          <a:p>
            <a:r>
              <a:rPr lang="en-US" dirty="0"/>
              <a:t>Additional focal points:</a:t>
            </a:r>
          </a:p>
          <a:p>
            <a:pPr marL="171450" indent="-171450">
              <a:buFont typeface="Arial" panose="020B0604020202020204" pitchFamily="34" charset="0"/>
              <a:buChar char="•"/>
            </a:pPr>
            <a:r>
              <a:rPr lang="en-US" b="1" dirty="0"/>
              <a:t>Among Scouts BSA who left, more than half leave within three years</a:t>
            </a:r>
          </a:p>
          <a:p>
            <a:pPr marL="171450" indent="-171450">
              <a:buFont typeface="Arial" panose="020B0604020202020204" pitchFamily="34" charset="0"/>
              <a:buChar char="•"/>
            </a:pPr>
            <a:r>
              <a:rPr lang="en-US" b="1" dirty="0"/>
              <a:t>Most leave before earning First Class</a:t>
            </a:r>
            <a:r>
              <a:rPr lang="en-US" dirty="0"/>
              <a:t> </a:t>
            </a:r>
          </a:p>
        </p:txBody>
      </p:sp>
      <p:sp>
        <p:nvSpPr>
          <p:cNvPr id="4" name="Slide Number Placeholder 3"/>
          <p:cNvSpPr>
            <a:spLocks noGrp="1"/>
          </p:cNvSpPr>
          <p:nvPr>
            <p:ph type="sldNum" sz="quarter" idx="5"/>
          </p:nvPr>
        </p:nvSpPr>
        <p:spPr/>
        <p:txBody>
          <a:bodyPr/>
          <a:lstStyle/>
          <a:p>
            <a:fld id="{79414B21-433A-48EF-AF76-C433B05FFED3}" type="slidenum">
              <a:rPr lang="en-US" smtClean="0"/>
              <a:t>14</a:t>
            </a:fld>
            <a:endParaRPr lang="en-US"/>
          </a:p>
        </p:txBody>
      </p:sp>
    </p:spTree>
    <p:extLst>
      <p:ext uri="{BB962C8B-B14F-4D97-AF65-F5344CB8AC3E}">
        <p14:creationId xmlns:p14="http://schemas.microsoft.com/office/powerpoint/2010/main" val="180774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A41951D-C3C3-B26E-00EA-6EDCFAA1F7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4F49F9D-EFE0-0372-4B68-E84DC1EB1B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a:cs typeface="ヒラギノ角ゴ Pro W3"/>
            </a:endParaRPr>
          </a:p>
        </p:txBody>
      </p:sp>
      <p:sp>
        <p:nvSpPr>
          <p:cNvPr id="4" name="Date Placeholder 3">
            <a:extLst>
              <a:ext uri="{FF2B5EF4-FFF2-40B4-BE49-F238E27FC236}">
                <a16:creationId xmlns:a16="http://schemas.microsoft.com/office/drawing/2014/main" id="{EE0AB703-A75B-F49F-F1CB-96A9F075AD74}"/>
              </a:ext>
            </a:extLst>
          </p:cNvPr>
          <p:cNvSpPr>
            <a:spLocks noGrp="1"/>
          </p:cNvSpPr>
          <p:nvPr>
            <p:ph type="dt" sz="quarter" idx="1"/>
          </p:nvPr>
        </p:nvSpPr>
        <p:spPr/>
        <p:txBody>
          <a:bodyPr/>
          <a:lstStyle/>
          <a:p>
            <a:pPr>
              <a:defRPr/>
            </a:pPr>
            <a:fld id="{1F2E0C2A-A49C-4ECA-9F4D-10DA43F60545}" type="datetime1">
              <a:rPr lang="en-US" smtClean="0"/>
              <a:pPr>
                <a:defRPr/>
              </a:pPr>
              <a:t>7/15/2026</a:t>
            </a:fld>
            <a:endParaRPr lang="en-US" dirty="0"/>
          </a:p>
        </p:txBody>
      </p:sp>
      <p:sp>
        <p:nvSpPr>
          <p:cNvPr id="29701" name="Footer Placeholder 4">
            <a:extLst>
              <a:ext uri="{FF2B5EF4-FFF2-40B4-BE49-F238E27FC236}">
                <a16:creationId xmlns:a16="http://schemas.microsoft.com/office/drawing/2014/main" id="{C15C4097-5AF0-9B2B-29E9-8505B1C1DD2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endParaRPr lang="en-US" altLang="en-US">
              <a:latin typeface="Calibri" panose="020F0502020204030204" pitchFamily="34" charset="0"/>
            </a:endParaRPr>
          </a:p>
        </p:txBody>
      </p:sp>
      <p:sp>
        <p:nvSpPr>
          <p:cNvPr id="29702" name="Slide Number Placeholder 5">
            <a:extLst>
              <a:ext uri="{FF2B5EF4-FFF2-40B4-BE49-F238E27FC236}">
                <a16:creationId xmlns:a16="http://schemas.microsoft.com/office/drawing/2014/main" id="{3F77945B-A498-0AFF-96A8-1A0C5D6836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933C27E2-53D6-4A62-A70B-8B860C870D45}"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AEF4D12-1D37-F30F-82F0-9D26BC9388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D0F27877-EDCF-4D61-614D-92F1040FD3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ea typeface="ヒラギノ角ゴ Pro W3"/>
                <a:cs typeface="ヒラギノ角ゴ Pro W3"/>
              </a:rPr>
              <a:t>Why do we need New Member Coordinators?  Why do we need them NOW?</a:t>
            </a:r>
          </a:p>
          <a:p>
            <a:endParaRPr lang="en-US" altLang="en-US" b="1" dirty="0">
              <a:ea typeface="ヒラギノ角ゴ Pro W3"/>
              <a:cs typeface="ヒラギノ角ゴ Pro W3"/>
            </a:endParaRPr>
          </a:p>
          <a:p>
            <a:r>
              <a:rPr lang="en-US" b="1" i="1" dirty="0"/>
              <a:t>Scouting needs welcoming and relationship-building teams now more than ever! </a:t>
            </a:r>
            <a:endParaRPr lang="en-US" altLang="en-US" b="1" i="1" dirty="0">
              <a:ea typeface="ヒラギノ角ゴ Pro W3"/>
              <a:cs typeface="ヒラギノ角ゴ Pro W3"/>
            </a:endParaRPr>
          </a:p>
          <a:p>
            <a:endParaRPr lang="en-US" altLang="en-US" b="1" dirty="0">
              <a:ea typeface="ヒラギノ角ゴ Pro W3"/>
              <a:cs typeface="ヒラギノ角ゴ Pro W3"/>
            </a:endParaRPr>
          </a:p>
          <a:p>
            <a:r>
              <a:rPr lang="en-US" altLang="en-US" b="1" dirty="0">
                <a:ea typeface="ヒラギノ角ゴ Pro W3"/>
                <a:cs typeface="ヒラギノ角ゴ Pro W3"/>
              </a:rPr>
              <a:t>New Member Coordinators are the solution to many of the issues dens, packs, troops, ships and crews face when integrating new youth and their families into the Scouting program.  </a:t>
            </a:r>
          </a:p>
          <a:p>
            <a:endParaRPr lang="en-US" altLang="en-US" b="1" dirty="0">
              <a:ea typeface="ヒラギノ角ゴ Pro W3"/>
              <a:cs typeface="ヒラギノ角ゴ Pro W3"/>
            </a:endParaRPr>
          </a:p>
          <a:p>
            <a:r>
              <a:rPr lang="en-US" altLang="en-US" b="1" dirty="0">
                <a:ea typeface="ヒラギノ角ゴ Pro W3"/>
                <a:cs typeface="ヒラギノ角ゴ Pro W3"/>
              </a:rPr>
              <a:t>Who can make a good NMC: </a:t>
            </a:r>
            <a:r>
              <a:rPr lang="en-US" b="1" dirty="0"/>
              <a:t>Any registered adult who cares about Scouting and would enjoy building friendships with today’s families so that they develop an immediate and continuing sense of belonging </a:t>
            </a:r>
            <a:endParaRPr lang="en-US" altLang="en-US" b="1" dirty="0">
              <a:ea typeface="ヒラギノ角ゴ Pro W3"/>
              <a:cs typeface="ヒラギノ角ゴ Pro W3"/>
            </a:endParaRPr>
          </a:p>
          <a:p>
            <a:endParaRPr lang="en-US" altLang="en-US" b="1" dirty="0">
              <a:ea typeface="ヒラギノ角ゴ Pro W3"/>
              <a:cs typeface="ヒラギノ角ゴ Pro W3"/>
            </a:endParaRPr>
          </a:p>
        </p:txBody>
      </p:sp>
      <p:sp>
        <p:nvSpPr>
          <p:cNvPr id="33796" name="Slide Number Placeholder 3">
            <a:extLst>
              <a:ext uri="{FF2B5EF4-FFF2-40B4-BE49-F238E27FC236}">
                <a16:creationId xmlns:a16="http://schemas.microsoft.com/office/drawing/2014/main" id="{030E8CF4-77EA-F35A-912F-BDEC768BEF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DF3E0E0C-114C-40B2-8AC0-F52392407AF6}"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1E130E6-6867-BFF9-832B-AE365F94D7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4BD49378-A9AC-B1B5-3DA5-E9EEA6E446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ヒラギノ角ゴ Pro W3"/>
                <a:cs typeface="ヒラギノ角ゴ Pro W3"/>
              </a:rPr>
              <a:t>Purpose behind each of the 3 Elements of the Job</a:t>
            </a:r>
          </a:p>
          <a:p>
            <a:pPr marL="228600" indent="-228600">
              <a:buFont typeface="+mj-lt"/>
              <a:buAutoNum type="arabicPeriod"/>
            </a:pPr>
            <a:r>
              <a:rPr lang="en-US" altLang="en-US" dirty="0">
                <a:ea typeface="ヒラギノ角ゴ Pro W3"/>
                <a:cs typeface="ヒラギノ角ゴ Pro W3"/>
              </a:rPr>
              <a:t>Helps families see that Scouting would be a good fit for them</a:t>
            </a:r>
          </a:p>
          <a:p>
            <a:pPr marL="228600" indent="-228600">
              <a:buFont typeface="+mj-lt"/>
              <a:buAutoNum type="arabicPeriod"/>
            </a:pPr>
            <a:r>
              <a:rPr lang="en-US" altLang="en-US" dirty="0">
                <a:ea typeface="ヒラギノ角ゴ Pro W3"/>
                <a:cs typeface="ヒラギノ角ゴ Pro W3"/>
              </a:rPr>
              <a:t>Help families that your unit is a place where they truly feel at home</a:t>
            </a:r>
          </a:p>
          <a:p>
            <a:pPr marL="228600" indent="-228600">
              <a:buFont typeface="+mj-lt"/>
              <a:buAutoNum type="arabicPeriod"/>
            </a:pPr>
            <a:r>
              <a:rPr lang="en-US" altLang="en-US" dirty="0">
                <a:ea typeface="ヒラギノ角ゴ Pro W3"/>
                <a:cs typeface="ヒラギノ角ゴ Pro W3"/>
              </a:rPr>
              <a:t>Help families feel such a strong sense of belonging that they want to stay (Retention)</a:t>
            </a:r>
          </a:p>
          <a:p>
            <a:endParaRPr lang="en-US" altLang="en-US" dirty="0">
              <a:ea typeface="ヒラギノ角ゴ Pro W3"/>
              <a:cs typeface="Calibri" panose="020F0502020204030204" pitchFamily="34" charset="0"/>
            </a:endParaRPr>
          </a:p>
          <a:p>
            <a:pPr eaLnBrk="1" hangingPunct="1">
              <a:spcBef>
                <a:spcPct val="0"/>
              </a:spcBef>
            </a:pPr>
            <a:r>
              <a:rPr lang="en-US" altLang="en-US" b="1" dirty="0">
                <a:ea typeface="ヒラギノ角ゴ Pro W3"/>
                <a:cs typeface="ヒラギノ角ゴ Pro W3"/>
              </a:rPr>
              <a:t>The function of the New Member Coordinator is FLEXIBLE and ADAPTABLE TO YOUR UNIT’s SPECIFIC NEEDS and your parents’ SPECIFIC INTERESTS.  The 3</a:t>
            </a:r>
            <a:r>
              <a:rPr lang="en-US" altLang="en-US" b="1" baseline="30000" dirty="0">
                <a:ea typeface="ヒラギノ角ゴ Pro W3"/>
                <a:cs typeface="ヒラギノ角ゴ Pro W3"/>
              </a:rPr>
              <a:t>rd</a:t>
            </a:r>
            <a:r>
              <a:rPr lang="en-US" altLang="en-US" b="1" dirty="0">
                <a:ea typeface="ヒラギノ角ゴ Pro W3"/>
                <a:cs typeface="ヒラギノ角ゴ Pro W3"/>
              </a:rPr>
              <a:t> element applies to both the new and existing Scouts and their families!!!</a:t>
            </a:r>
          </a:p>
          <a:p>
            <a:pPr eaLnBrk="1" hangingPunct="1">
              <a:spcBef>
                <a:spcPct val="0"/>
              </a:spcBef>
            </a:pPr>
            <a:endParaRPr lang="en-US" altLang="en-US" b="1" dirty="0">
              <a:ea typeface="ヒラギノ角ゴ Pro W3"/>
              <a:cs typeface="ヒラギノ角ゴ Pro W3"/>
            </a:endParaRPr>
          </a:p>
          <a:p>
            <a:pPr eaLnBrk="1" hangingPunct="1">
              <a:spcBef>
                <a:spcPct val="0"/>
              </a:spcBef>
            </a:pPr>
            <a:r>
              <a:rPr lang="en-US" altLang="en-US" b="1" dirty="0">
                <a:ea typeface="ヒラギノ角ゴ Pro W3"/>
                <a:cs typeface="ヒラギノ角ゴ Pro W3"/>
              </a:rPr>
              <a:t>This can be achieved by understanding the details on the next slide.</a:t>
            </a:r>
            <a:endParaRPr lang="en-US" altLang="en-US" dirty="0">
              <a:ea typeface="ヒラギノ角ゴ Pro W3"/>
              <a:cs typeface="ヒラギノ角ゴ Pro W3"/>
            </a:endParaRPr>
          </a:p>
          <a:p>
            <a:endParaRPr lang="en-US" altLang="en-US" dirty="0">
              <a:ea typeface="ヒラギノ角ゴ Pro W3"/>
              <a:cs typeface="Calibri" panose="020F0502020204030204" pitchFamily="34" charset="0"/>
            </a:endParaRPr>
          </a:p>
        </p:txBody>
      </p:sp>
      <p:sp>
        <p:nvSpPr>
          <p:cNvPr id="35844" name="Slide Number Placeholder 3">
            <a:extLst>
              <a:ext uri="{FF2B5EF4-FFF2-40B4-BE49-F238E27FC236}">
                <a16:creationId xmlns:a16="http://schemas.microsoft.com/office/drawing/2014/main" id="{DD5C0705-32EE-C535-C78A-8BF286B3CB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45D25162-B0C9-4F87-BBC2-36735A560A56}" type="slidenum">
              <a:rPr lang="en-US" altLang="en-US" smtClean="0">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2C9AF90-0FB1-B2BB-36FC-04AB98010F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DA6D47C-5A5E-A7C9-6A67-9B233CC319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ヒラギノ角ゴ Pro W3"/>
                <a:cs typeface="ヒラギノ角ゴ Pro W3"/>
              </a:rPr>
              <a:t>A great idea is always more successful when everyone involved feels a strong emotional investment, a sense of ownership of the planning and follow-through so they personally make it work and can be proud of what they’ve accomplished. </a:t>
            </a:r>
          </a:p>
          <a:p>
            <a:endParaRPr lang="en-US" altLang="en-US" dirty="0">
              <a:ea typeface="ヒラギノ角ゴ Pro W3"/>
              <a:cs typeface="ヒラギノ角ゴ Pro W3"/>
            </a:endParaRPr>
          </a:p>
          <a:p>
            <a:pPr eaLnBrk="1" hangingPunct="1">
              <a:spcBef>
                <a:spcPct val="0"/>
              </a:spcBef>
            </a:pPr>
            <a:r>
              <a:rPr lang="en-US" altLang="en-US" dirty="0">
                <a:ea typeface="ヒラギノ角ゴ Pro W3"/>
                <a:cs typeface="ヒラギノ角ゴ Pro W3"/>
              </a:rPr>
              <a:t>[</a:t>
            </a:r>
            <a:r>
              <a:rPr lang="en-US" altLang="en-US" b="1" i="1" dirty="0">
                <a:ea typeface="ヒラギノ角ゴ Pro W3"/>
                <a:cs typeface="ヒラギノ角ゴ Pro W3"/>
              </a:rPr>
              <a:t>If time, discuss strategies for sharing success stories and establishing ownership and pride.  Initial discussion should focus on the importance of Tracking and Reflection/Assessment</a:t>
            </a:r>
            <a:r>
              <a:rPr lang="en-US" altLang="en-US" dirty="0">
                <a:ea typeface="ヒラギノ角ゴ Pro W3"/>
                <a:cs typeface="ヒラギノ角ゴ Pro W3"/>
              </a:rPr>
              <a:t>]</a:t>
            </a:r>
          </a:p>
          <a:p>
            <a:pPr eaLnBrk="1" hangingPunct="1">
              <a:spcBef>
                <a:spcPct val="0"/>
              </a:spcBef>
            </a:pPr>
            <a:endParaRPr lang="en-US" altLang="en-US" b="1" dirty="0">
              <a:ea typeface="ヒラギノ角ゴ Pro W3"/>
              <a:cs typeface="ヒラギノ角ゴ Pro W3"/>
            </a:endParaRPr>
          </a:p>
          <a:p>
            <a:pPr eaLnBrk="1" hangingPunct="1">
              <a:spcBef>
                <a:spcPct val="0"/>
              </a:spcBef>
            </a:pPr>
            <a:r>
              <a:rPr lang="en-US" altLang="en-US" b="1" dirty="0">
                <a:ea typeface="ヒラギノ角ゴ Pro W3"/>
                <a:cs typeface="ヒラギノ角ゴ Pro W3"/>
              </a:rPr>
              <a:t>Tracking &amp; monitoring includes working with your Committee and Advancement Chairs to ensure that your new and existing scouts are attending meetings and events along with advancing.</a:t>
            </a:r>
          </a:p>
          <a:p>
            <a:endParaRPr lang="en-US" altLang="en-US" dirty="0">
              <a:ea typeface="ヒラギノ角ゴ Pro W3"/>
              <a:cs typeface="ヒラギノ角ゴ Pro W3"/>
            </a:endParaRPr>
          </a:p>
        </p:txBody>
      </p:sp>
      <p:sp>
        <p:nvSpPr>
          <p:cNvPr id="37892" name="Slide Number Placeholder 3">
            <a:extLst>
              <a:ext uri="{FF2B5EF4-FFF2-40B4-BE49-F238E27FC236}">
                <a16:creationId xmlns:a16="http://schemas.microsoft.com/office/drawing/2014/main" id="{F0EB3BCC-F083-5B43-764C-A92A7DF35B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75ECF71E-6B28-4011-8B0D-D56B15796501}"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non-member families feel that Scouting would be a good fit for them:</a:t>
            </a:r>
          </a:p>
          <a:p>
            <a:pPr marL="171450" indent="-171450">
              <a:buFont typeface="Arial" panose="020B0604020202020204" pitchFamily="34" charset="0"/>
              <a:buChar char="•"/>
            </a:pPr>
            <a:r>
              <a:rPr lang="en-US" dirty="0"/>
              <a:t>SHOWCASE Scouting, emphasizing the fun, learning, and the service</a:t>
            </a:r>
          </a:p>
          <a:p>
            <a:pPr marL="171450" indent="-171450">
              <a:buFont typeface="Arial" panose="020B0604020202020204" pitchFamily="34" charset="0"/>
              <a:buChar char="•"/>
            </a:pPr>
            <a:r>
              <a:rPr lang="en-US" dirty="0"/>
              <a:t>SHARE how Scouting benefits youth, families, and community</a:t>
            </a:r>
          </a:p>
          <a:p>
            <a:pPr marL="171450" indent="-171450">
              <a:buFont typeface="Arial" panose="020B0604020202020204" pitchFamily="34" charset="0"/>
              <a:buChar char="•"/>
            </a:pPr>
            <a:r>
              <a:rPr lang="en-US" dirty="0"/>
              <a:t>INVITE today’s families to be part of outings and service to others</a:t>
            </a:r>
          </a:p>
          <a:p>
            <a:pPr marL="171450" indent="-171450">
              <a:buFont typeface="Arial" panose="020B0604020202020204" pitchFamily="34" charset="0"/>
              <a:buChar char="•"/>
            </a:pPr>
            <a:r>
              <a:rPr lang="en-US" dirty="0"/>
              <a:t>INFORM about local unit leadership, program, and meeting place/time</a:t>
            </a:r>
          </a:p>
          <a:p>
            <a:endParaRPr lang="en-US" dirty="0"/>
          </a:p>
          <a:p>
            <a:r>
              <a:rPr lang="en-US" dirty="0"/>
              <a:t>So, everyone feels at home in the unit:</a:t>
            </a:r>
          </a:p>
          <a:p>
            <a:pPr marL="171450" indent="-171450">
              <a:buFont typeface="Arial" panose="020B0604020202020204" pitchFamily="34" charset="0"/>
              <a:buChar char="•"/>
            </a:pPr>
            <a:r>
              <a:rPr lang="en-US" dirty="0"/>
              <a:t>GREET potential members and help them to join Scouting</a:t>
            </a:r>
          </a:p>
          <a:p>
            <a:pPr marL="171450" indent="-171450">
              <a:buFont typeface="Arial" panose="020B0604020202020204" pitchFamily="34" charset="0"/>
              <a:buChar char="•"/>
            </a:pPr>
            <a:r>
              <a:rPr lang="en-US" dirty="0"/>
              <a:t>WELCOME new members and help them get to know others</a:t>
            </a:r>
          </a:p>
          <a:p>
            <a:pPr marL="171450" indent="-171450">
              <a:buFont typeface="Arial" panose="020B0604020202020204" pitchFamily="34" charset="0"/>
              <a:buChar char="•"/>
            </a:pPr>
            <a:r>
              <a:rPr lang="en-US" dirty="0"/>
              <a:t>PROVIDE unit welcome and contact information so that non-member families feel that Scouting would be a good fit for them so that everyone feels at home in the unit</a:t>
            </a:r>
          </a:p>
          <a:p>
            <a:pPr marL="171450" indent="-171450">
              <a:buFont typeface="Arial" panose="020B0604020202020204" pitchFamily="34" charset="0"/>
              <a:buChar char="•"/>
            </a:pPr>
            <a:r>
              <a:rPr lang="en-US" dirty="0"/>
              <a:t>ENGAGE new members immediately and continuingly</a:t>
            </a:r>
          </a:p>
          <a:p>
            <a:endParaRPr lang="en-US" dirty="0"/>
          </a:p>
          <a:p>
            <a:r>
              <a:rPr lang="en-US" dirty="0"/>
              <a:t>The last 4 bullet points, starting with “KEEP”, are important as they deal with all members in a unit.  The focus of these tasks are so that all members feel valued and know that someone cares, including contacting them if they are not participating (Proactive Retention).  </a:t>
            </a:r>
          </a:p>
          <a:p>
            <a:endParaRPr lang="en-US" dirty="0"/>
          </a:p>
          <a:p>
            <a:r>
              <a:rPr lang="en-US" dirty="0"/>
              <a:t>These 4-bullet points focus on the third element of the NMC Job and are important so that all members feel valued and know that someone cares, including contacting them if they are not participating </a:t>
            </a:r>
            <a:r>
              <a:rPr lang="en-US" b="1" dirty="0"/>
              <a:t>[A strong sense of belonging = good retention]</a:t>
            </a:r>
          </a:p>
          <a:p>
            <a:endParaRPr lang="en-US" dirty="0"/>
          </a:p>
        </p:txBody>
      </p:sp>
      <p:sp>
        <p:nvSpPr>
          <p:cNvPr id="4" name="Slide Number Placeholder 3"/>
          <p:cNvSpPr>
            <a:spLocks noGrp="1"/>
          </p:cNvSpPr>
          <p:nvPr>
            <p:ph type="sldNum" sz="quarter" idx="5"/>
          </p:nvPr>
        </p:nvSpPr>
        <p:spPr/>
        <p:txBody>
          <a:bodyPr/>
          <a:lstStyle/>
          <a:p>
            <a:fld id="{79414B21-433A-48EF-AF76-C433B05FFED3}" type="slidenum">
              <a:rPr lang="en-US" smtClean="0"/>
              <a:t>20</a:t>
            </a:fld>
            <a:endParaRPr lang="en-US"/>
          </a:p>
        </p:txBody>
      </p:sp>
    </p:spTree>
    <p:extLst>
      <p:ext uri="{BB962C8B-B14F-4D97-AF65-F5344CB8AC3E}">
        <p14:creationId xmlns:p14="http://schemas.microsoft.com/office/powerpoint/2010/main" val="2841911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86B857C-01AE-E03C-306D-83468A9863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0B7D7D3-420F-B1DE-A61C-B4D954EC63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0" dirty="0">
                <a:ea typeface="ヒラギノ角ゴ Pro W3"/>
                <a:cs typeface="ヒラギノ角ゴ Pro W3"/>
              </a:rPr>
              <a:t>This is where a New Member Coordinator (NMC) can create a welcoming environment for the new parents.  Your NMC can also help get the parents engaged to support unit functions by having them fill out either the Family Survey or the Troop Resource form.</a:t>
            </a:r>
          </a:p>
          <a:p>
            <a:endParaRPr lang="en-US" altLang="en-US" b="1" i="0" dirty="0">
              <a:ea typeface="ヒラギノ角ゴ Pro W3"/>
              <a:cs typeface="ヒラギノ角ゴ Pro W3"/>
            </a:endParaRPr>
          </a:p>
          <a:p>
            <a:r>
              <a:rPr lang="en-US" altLang="en-US" b="1" i="0" dirty="0">
                <a:ea typeface="ヒラギノ角ゴ Pro W3"/>
                <a:cs typeface="ヒラギノ角ゴ Pro W3"/>
              </a:rPr>
              <a:t>Please note: the use of the Family Survey and Troop Resource forms are suggestions and not required.  Explain to your new families that these forms are meant to help units understand the experiences and strengths of their parents so, they can set up the parent for success when asking for their assistance.  Do not force a family to fill out these forms if they are unsure or hesitant. </a:t>
            </a:r>
          </a:p>
          <a:p>
            <a:endParaRPr lang="en-US" altLang="en-US" b="1" i="0" dirty="0">
              <a:ea typeface="ヒラギノ角ゴ Pro W3"/>
              <a:cs typeface="ヒラギノ角ゴ Pro W3"/>
            </a:endParaRPr>
          </a:p>
        </p:txBody>
      </p:sp>
      <p:sp>
        <p:nvSpPr>
          <p:cNvPr id="4" name="Date Placeholder 3">
            <a:extLst>
              <a:ext uri="{FF2B5EF4-FFF2-40B4-BE49-F238E27FC236}">
                <a16:creationId xmlns:a16="http://schemas.microsoft.com/office/drawing/2014/main" id="{8D78A344-6FA2-F620-1175-F4561ED7665D}"/>
              </a:ext>
            </a:extLst>
          </p:cNvPr>
          <p:cNvSpPr>
            <a:spLocks noGrp="1"/>
          </p:cNvSpPr>
          <p:nvPr>
            <p:ph type="dt" sz="quarter" idx="1"/>
          </p:nvPr>
        </p:nvSpPr>
        <p:spPr/>
        <p:txBody>
          <a:bodyPr/>
          <a:lstStyle/>
          <a:p>
            <a:pPr>
              <a:defRPr/>
            </a:pPr>
            <a:fld id="{9B496EA2-1DF8-47DF-A92B-B0675D086CD7}" type="datetime1">
              <a:rPr lang="en-US" smtClean="0"/>
              <a:pPr>
                <a:defRPr/>
              </a:pPr>
              <a:t>7/15/2026</a:t>
            </a:fld>
            <a:endParaRPr lang="en-US" dirty="0"/>
          </a:p>
        </p:txBody>
      </p:sp>
      <p:sp>
        <p:nvSpPr>
          <p:cNvPr id="46085" name="Footer Placeholder 4">
            <a:extLst>
              <a:ext uri="{FF2B5EF4-FFF2-40B4-BE49-F238E27FC236}">
                <a16:creationId xmlns:a16="http://schemas.microsoft.com/office/drawing/2014/main" id="{165F1EA9-D9C3-517B-06D8-1FEB28D636D2}"/>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endParaRPr lang="en-US" altLang="en-US">
              <a:latin typeface="Calibri" panose="020F0502020204030204" pitchFamily="34" charset="0"/>
            </a:endParaRPr>
          </a:p>
        </p:txBody>
      </p:sp>
      <p:sp>
        <p:nvSpPr>
          <p:cNvPr id="46086" name="Slide Number Placeholder 5">
            <a:extLst>
              <a:ext uri="{FF2B5EF4-FFF2-40B4-BE49-F238E27FC236}">
                <a16:creationId xmlns:a16="http://schemas.microsoft.com/office/drawing/2014/main" id="{4127D4E0-DDB1-D9FC-31CF-D3E8CCF13A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1E9B5E25-D4B3-4624-A5CE-4D062010C754}" type="slidenum">
              <a:rPr lang="en-US" altLang="en-US" smtClean="0">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590631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2212202-DD3B-558B-4DF2-BCA514E448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318415B-B9DF-7B52-2D85-6A01208942F2}"/>
              </a:ext>
            </a:extLst>
          </p:cNvPr>
          <p:cNvSpPr>
            <a:spLocks noGrp="1"/>
          </p:cNvSpPr>
          <p:nvPr>
            <p:ph type="body" idx="1"/>
          </p:nvPr>
        </p:nvSpPr>
        <p:spPr/>
        <p:txBody>
          <a:bodyPr>
            <a:normAutofit fontScale="92500" lnSpcReduction="10000"/>
          </a:bodyPr>
          <a:lstStyle/>
          <a:p>
            <a:pPr>
              <a:defRPr/>
            </a:pPr>
            <a:r>
              <a:rPr lang="en-US" b="1" i="1" dirty="0"/>
              <a:t>Ask for other thoughts and ideas from the audience……..</a:t>
            </a:r>
          </a:p>
          <a:p>
            <a:pPr>
              <a:defRPr/>
            </a:pPr>
            <a:endParaRPr lang="en-US" b="1" i="1" dirty="0"/>
          </a:p>
          <a:p>
            <a:pPr marL="171450" indent="-171450">
              <a:buFont typeface="Arial" panose="020B0604020202020204" pitchFamily="34" charset="0"/>
              <a:buChar char="•"/>
              <a:defRPr/>
            </a:pPr>
            <a:r>
              <a:rPr lang="en-US" dirty="0">
                <a:solidFill>
                  <a:srgbClr val="000000"/>
                </a:solidFill>
                <a:latin typeface="Open Sans" panose="020B0606030504020204" pitchFamily="34" charset="0"/>
              </a:rPr>
              <a:t>The most important information to impart to a new family is how to make it to their first Cub Scout meeting. </a:t>
            </a:r>
          </a:p>
          <a:p>
            <a:pPr marL="171450" indent="-171450">
              <a:buFont typeface="Arial" panose="020B0604020202020204" pitchFamily="34" charset="0"/>
              <a:buChar char="•"/>
              <a:defRPr/>
            </a:pPr>
            <a:r>
              <a:rPr lang="en-US" dirty="0">
                <a:solidFill>
                  <a:srgbClr val="000000"/>
                </a:solidFill>
                <a:latin typeface="Open Sans" panose="020B0606030504020204" pitchFamily="34" charset="0"/>
              </a:rPr>
              <a:t>A family needs the time, date, and place of the meeting as part of the “onboarding” journey.</a:t>
            </a:r>
          </a:p>
          <a:p>
            <a:pPr marL="171450" indent="-171450">
              <a:buFont typeface="Arial" panose="020B0604020202020204" pitchFamily="34" charset="0"/>
              <a:buChar char="•"/>
              <a:defRPr/>
            </a:pPr>
            <a:r>
              <a:rPr lang="en-US" dirty="0">
                <a:solidFill>
                  <a:srgbClr val="000000"/>
                </a:solidFill>
                <a:latin typeface="Open Sans" panose="020B0606030504020204" pitchFamily="34" charset="0"/>
              </a:rPr>
              <a:t>Onboarding means getting new Scouts and parents looped in with what’s going on in your unit and demonstrating the welcoming atmosphere of your unit, whether Cub Scouts or Scouts BSA. </a:t>
            </a:r>
          </a:p>
          <a:p>
            <a:pPr marL="171450" indent="-171450">
              <a:buFont typeface="Arial" panose="020B0604020202020204" pitchFamily="34" charset="0"/>
              <a:buChar char="•"/>
              <a:defRPr/>
            </a:pPr>
            <a:r>
              <a:rPr lang="en-US" dirty="0">
                <a:solidFill>
                  <a:srgbClr val="000000"/>
                </a:solidFill>
                <a:latin typeface="Open Sans" panose="020B0606030504020204" pitchFamily="34" charset="0"/>
              </a:rPr>
              <a:t>If someone doesn’t come from a Scouting background, they may not know the difference between a “den” and a “pack.” They likely have no idea how often Scouts meet, and they certainly don’t know when and where your unit meets.</a:t>
            </a:r>
          </a:p>
          <a:p>
            <a:pPr marL="171450" indent="-171450">
              <a:buFont typeface="Arial" panose="020B0604020202020204" pitchFamily="34" charset="0"/>
              <a:buChar char="•"/>
              <a:defRPr/>
            </a:pPr>
            <a:r>
              <a:rPr lang="en-US" dirty="0">
                <a:solidFill>
                  <a:srgbClr val="000000"/>
                </a:solidFill>
                <a:latin typeface="Open Sans" panose="020B0606030504020204" pitchFamily="34" charset="0"/>
              </a:rPr>
              <a:t>That’s why it’s critical to give new families this info as soon as possible, as simply as possible. Then, parents and kids have a foundational understanding of how Cub Scouts is structured, and you can ensure they make it to that first, crucial meeting.</a:t>
            </a:r>
          </a:p>
          <a:p>
            <a:pPr marL="171450" indent="-171450">
              <a:buFont typeface="Arial" panose="020B0604020202020204" pitchFamily="34" charset="0"/>
              <a:buChar char="•"/>
              <a:defRPr/>
            </a:pPr>
            <a:r>
              <a:rPr lang="en-US" dirty="0">
                <a:solidFill>
                  <a:srgbClr val="000000"/>
                </a:solidFill>
                <a:latin typeface="Open Sans" panose="020B0606030504020204" pitchFamily="34" charset="0"/>
              </a:rPr>
              <a:t>Giving new families the info they need to stay engaged in Scouting and pursue volunteer opportunities is our shared goal. </a:t>
            </a:r>
          </a:p>
          <a:p>
            <a:pPr marL="171450" indent="-171450">
              <a:buFont typeface="Arial" panose="020B0604020202020204" pitchFamily="34" charset="0"/>
              <a:buChar char="•"/>
              <a:defRPr/>
            </a:pPr>
            <a:r>
              <a:rPr lang="en-US" dirty="0">
                <a:solidFill>
                  <a:srgbClr val="212121"/>
                </a:solidFill>
                <a:latin typeface="Roboto" panose="02000000000000000000" pitchFamily="2" charset="0"/>
              </a:rPr>
              <a:t>The basic premise of Scouting for youth with disabilities is that all youth want to participate fully and be respected like every other member of the unit. While there are, by necessity, units exclusively composed of Scouts with disabilities, experience has shown that Scouting usually succeeds best when every Scout is part of a regular unit.</a:t>
            </a:r>
            <a:endParaRPr lang="en-US" dirty="0">
              <a:solidFill>
                <a:srgbClr val="000000"/>
              </a:solidFill>
              <a:latin typeface="Open Sans" panose="020B0606030504020204" pitchFamily="34" charset="0"/>
            </a:endParaRPr>
          </a:p>
          <a:p>
            <a:pPr>
              <a:defRPr/>
            </a:pPr>
            <a:endParaRPr lang="en-US" b="1" i="1" dirty="0"/>
          </a:p>
        </p:txBody>
      </p:sp>
      <p:sp>
        <p:nvSpPr>
          <p:cNvPr id="4" name="Date Placeholder 3">
            <a:extLst>
              <a:ext uri="{FF2B5EF4-FFF2-40B4-BE49-F238E27FC236}">
                <a16:creationId xmlns:a16="http://schemas.microsoft.com/office/drawing/2014/main" id="{F6968850-DEB5-FC1D-5BBD-02EDE25B040D}"/>
              </a:ext>
            </a:extLst>
          </p:cNvPr>
          <p:cNvSpPr>
            <a:spLocks noGrp="1"/>
          </p:cNvSpPr>
          <p:nvPr>
            <p:ph type="dt" sz="quarter" idx="1"/>
          </p:nvPr>
        </p:nvSpPr>
        <p:spPr/>
        <p:txBody>
          <a:bodyPr/>
          <a:lstStyle/>
          <a:p>
            <a:pPr>
              <a:defRPr/>
            </a:pPr>
            <a:fld id="{9B496EA2-1DF8-47DF-A92B-B0675D086CD7}" type="datetime1">
              <a:rPr lang="en-US" smtClean="0"/>
              <a:pPr>
                <a:defRPr/>
              </a:pPr>
              <a:t>7/15/2026</a:t>
            </a:fld>
            <a:endParaRPr lang="en-US" dirty="0"/>
          </a:p>
        </p:txBody>
      </p:sp>
      <p:sp>
        <p:nvSpPr>
          <p:cNvPr id="48133" name="Footer Placeholder 4">
            <a:extLst>
              <a:ext uri="{FF2B5EF4-FFF2-40B4-BE49-F238E27FC236}">
                <a16:creationId xmlns:a16="http://schemas.microsoft.com/office/drawing/2014/main" id="{99B75FB3-BA33-C1B8-F39D-184616A32A6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endParaRPr lang="en-US" altLang="en-US">
              <a:latin typeface="Calibri" panose="020F0502020204030204" pitchFamily="34" charset="0"/>
            </a:endParaRPr>
          </a:p>
        </p:txBody>
      </p:sp>
      <p:sp>
        <p:nvSpPr>
          <p:cNvPr id="48134" name="Slide Number Placeholder 5">
            <a:extLst>
              <a:ext uri="{FF2B5EF4-FFF2-40B4-BE49-F238E27FC236}">
                <a16:creationId xmlns:a16="http://schemas.microsoft.com/office/drawing/2014/main" id="{C6DE0B24-DCC4-C0C8-B50B-E71DFCA1FE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42A03101-E64B-4FE1-928B-D89CCFCCA151}"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259320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9D10AAC-C605-6312-0B4D-9FDFA66646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A712956-B723-144A-C730-EE4369E93C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solidFill>
                  <a:srgbClr val="004176"/>
                </a:solidFill>
                <a:latin typeface="Helvetica" panose="020B0604020202020204" pitchFamily="34" charset="0"/>
                <a:ea typeface="Calibri" panose="020F0502020204030204" pitchFamily="34" charset="0"/>
                <a:cs typeface="Helvetica" panose="020B0604020202020204" pitchFamily="34" charset="0"/>
              </a:rPr>
              <a:t>Once you understand the “Why” you can then tackle the “Who” and the “How”.</a:t>
            </a:r>
          </a:p>
          <a:p>
            <a:endParaRPr lang="en-US" altLang="en-US" b="1" dirty="0">
              <a:solidFill>
                <a:srgbClr val="004176"/>
              </a:solidFill>
              <a:latin typeface="Helvetica" panose="020B0604020202020204" pitchFamily="34" charset="0"/>
              <a:ea typeface="Calibri" panose="020F0502020204030204" pitchFamily="34" charset="0"/>
              <a:cs typeface="Helvetica" panose="020B0604020202020204" pitchFamily="34" charset="0"/>
            </a:endParaRPr>
          </a:p>
          <a:p>
            <a:r>
              <a:rPr lang="en-US" altLang="en-US" b="1" dirty="0">
                <a:solidFill>
                  <a:srgbClr val="004176"/>
                </a:solidFill>
                <a:latin typeface="Helvetica" panose="020B0604020202020204" pitchFamily="34" charset="0"/>
                <a:ea typeface="Calibri" panose="020F0502020204030204" pitchFamily="34" charset="0"/>
                <a:cs typeface="Helvetica" panose="020B0604020202020204" pitchFamily="34" charset="0"/>
              </a:rPr>
              <a:t>You need to make everyone feel welcome!!!!</a:t>
            </a:r>
          </a:p>
          <a:p>
            <a:endParaRPr lang="en-US" altLang="en-US" b="1" dirty="0">
              <a:solidFill>
                <a:srgbClr val="004176"/>
              </a:solidFill>
              <a:latin typeface="Helvetica" panose="020B0604020202020204" pitchFamily="34" charset="0"/>
              <a:ea typeface="Calibri" panose="020F0502020204030204" pitchFamily="34" charset="0"/>
              <a:cs typeface="Helvetica" panose="020B0604020202020204" pitchFamily="34" charset="0"/>
            </a:endParaRPr>
          </a:p>
          <a:p>
            <a:r>
              <a:rPr lang="en-US" altLang="en-US" b="1" dirty="0">
                <a:solidFill>
                  <a:srgbClr val="004176"/>
                </a:solidFill>
                <a:latin typeface="Helvetica" panose="020B0604020202020204" pitchFamily="34" charset="0"/>
                <a:ea typeface="Calibri" panose="020F0502020204030204" pitchFamily="34" charset="0"/>
                <a:cs typeface="Helvetica" panose="020B0604020202020204" pitchFamily="34" charset="0"/>
              </a:rPr>
              <a:t>Re-thinking how we can acclimate your new youth and their families to your unit.  This approach can lead to increased retention (youth &amp; adult) along with parental involvement, which could lead to grow in membership.</a:t>
            </a:r>
            <a:endParaRPr lang="en-US" altLang="en-US" b="1" dirty="0">
              <a:ea typeface="Calibri" panose="020F0502020204030204" pitchFamily="34" charset="0"/>
              <a:cs typeface="Helvetica" panose="020B0604020202020204" pitchFamily="34" charset="0"/>
            </a:endParaRPr>
          </a:p>
        </p:txBody>
      </p:sp>
      <p:sp>
        <p:nvSpPr>
          <p:cNvPr id="16388" name="Slide Number Placeholder 3">
            <a:extLst>
              <a:ext uri="{FF2B5EF4-FFF2-40B4-BE49-F238E27FC236}">
                <a16:creationId xmlns:a16="http://schemas.microsoft.com/office/drawing/2014/main" id="{BC947219-DC99-4C5D-65C9-1F012CF2CA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50888" indent="-288925">
              <a:defRPr>
                <a:solidFill>
                  <a:schemeClr val="tx1"/>
                </a:solidFill>
                <a:latin typeface="Lucida Grande"/>
                <a:ea typeface="ヒラギノ角ゴ Pro W3"/>
                <a:cs typeface="ヒラギノ角ゴ Pro W3"/>
              </a:defRPr>
            </a:lvl2pPr>
            <a:lvl3pPr marL="1155700" indent="-230188">
              <a:defRPr>
                <a:solidFill>
                  <a:schemeClr val="tx1"/>
                </a:solidFill>
                <a:latin typeface="Lucida Grande"/>
                <a:ea typeface="ヒラギノ角ゴ Pro W3"/>
                <a:cs typeface="ヒラギノ角ゴ Pro W3"/>
              </a:defRPr>
            </a:lvl3pPr>
            <a:lvl4pPr marL="1617663" indent="-230188">
              <a:defRPr>
                <a:solidFill>
                  <a:schemeClr val="tx1"/>
                </a:solidFill>
                <a:latin typeface="Lucida Grande"/>
                <a:ea typeface="ヒラギノ角ゴ Pro W3"/>
                <a:cs typeface="ヒラギノ角ゴ Pro W3"/>
              </a:defRPr>
            </a:lvl4pPr>
            <a:lvl5pPr marL="2079625" indent="-230188">
              <a:defRPr>
                <a:solidFill>
                  <a:schemeClr val="tx1"/>
                </a:solidFill>
                <a:latin typeface="Lucida Grande"/>
                <a:ea typeface="ヒラギノ角ゴ Pro W3"/>
                <a:cs typeface="ヒラギノ角ゴ Pro W3"/>
              </a:defRPr>
            </a:lvl5pPr>
            <a:lvl6pPr marL="2536825" indent="-230188"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94025" indent="-230188"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51225" indent="-230188"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908425" indent="-230188"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32BFDBBE-BA35-4732-97C4-49B86D328797}"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FECA2BB-F05A-BB03-29BF-528EE706C8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9BE541B-E96A-2849-1113-9B292F650729}"/>
              </a:ext>
            </a:extLst>
          </p:cNvPr>
          <p:cNvSpPr>
            <a:spLocks noGrp="1"/>
          </p:cNvSpPr>
          <p:nvPr>
            <p:ph type="body" idx="1"/>
          </p:nvPr>
        </p:nvSpPr>
        <p:spPr/>
        <p:txBody>
          <a:bodyPr/>
          <a:lstStyle/>
          <a:p>
            <a:pPr defTabSz="924641" eaLnBrk="1" fontAlgn="auto" hangingPunct="1">
              <a:spcBef>
                <a:spcPts val="0"/>
              </a:spcBef>
              <a:spcAft>
                <a:spcPts val="0"/>
              </a:spcAft>
              <a:defRPr/>
            </a:pPr>
            <a:r>
              <a:rPr lang="en-US" b="1" dirty="0">
                <a:solidFill>
                  <a:prstClr val="black"/>
                </a:solidFill>
                <a:ea typeface="+mn-ea"/>
                <a:cs typeface="+mn-cs"/>
              </a:rPr>
              <a:t>Other points of consideration, which will require Active Listening:</a:t>
            </a:r>
          </a:p>
          <a:p>
            <a:pPr defTabSz="924641" eaLnBrk="1" fontAlgn="auto" hangingPunct="1">
              <a:spcBef>
                <a:spcPts val="0"/>
              </a:spcBef>
              <a:spcAft>
                <a:spcPts val="0"/>
              </a:spcAft>
              <a:defRPr/>
            </a:pPr>
            <a:endParaRPr lang="en-US" b="1" dirty="0">
              <a:solidFill>
                <a:prstClr val="black"/>
              </a:solidFill>
              <a:ea typeface="+mn-ea"/>
              <a:cs typeface="+mn-cs"/>
            </a:endParaRPr>
          </a:p>
          <a:p>
            <a:pPr defTabSz="924641" eaLnBrk="1" fontAlgn="auto" hangingPunct="1">
              <a:spcBef>
                <a:spcPts val="0"/>
              </a:spcBef>
              <a:spcAft>
                <a:spcPts val="0"/>
              </a:spcAft>
              <a:defRPr/>
            </a:pPr>
            <a:r>
              <a:rPr lang="en-US" b="1" dirty="0">
                <a:solidFill>
                  <a:prstClr val="black"/>
                </a:solidFill>
                <a:ea typeface="+mn-ea"/>
                <a:cs typeface="+mn-cs"/>
              </a:rPr>
              <a:t>Some families leave Scouting due to a lack of understanding of how Scouting can “fit-in” with other extra-curricular activities, from sports to music to religion classes and more.  A New Member Coordinator can be instrumental in explaining how Scouting is compatible with a wide range of other youth activities.  They can share that most Scouts do participate in other activities by providing examples of how those families make it all work.</a:t>
            </a:r>
          </a:p>
          <a:p>
            <a:pPr defTabSz="924641" eaLnBrk="1" fontAlgn="auto" hangingPunct="1">
              <a:spcBef>
                <a:spcPts val="0"/>
              </a:spcBef>
              <a:spcAft>
                <a:spcPts val="0"/>
              </a:spcAft>
              <a:defRPr/>
            </a:pPr>
            <a:endParaRPr lang="en-US" b="1" dirty="0">
              <a:solidFill>
                <a:prstClr val="black"/>
              </a:solidFill>
              <a:ea typeface="+mn-ea"/>
              <a:cs typeface="+mn-cs"/>
            </a:endParaRPr>
          </a:p>
          <a:p>
            <a:pPr defTabSz="924641" eaLnBrk="1" fontAlgn="auto" hangingPunct="1">
              <a:spcBef>
                <a:spcPts val="0"/>
              </a:spcBef>
              <a:spcAft>
                <a:spcPts val="0"/>
              </a:spcAft>
              <a:defRPr/>
            </a:pPr>
            <a:r>
              <a:rPr lang="en-US" b="1" dirty="0">
                <a:solidFill>
                  <a:prstClr val="black"/>
                </a:solidFill>
                <a:ea typeface="+mn-ea"/>
                <a:cs typeface="+mn-cs"/>
              </a:rPr>
              <a:t>We can stress that while sports is seasonal, Scouting is year-round!!!</a:t>
            </a:r>
          </a:p>
          <a:p>
            <a:pPr defTabSz="924641" eaLnBrk="1" fontAlgn="auto" hangingPunct="1">
              <a:spcBef>
                <a:spcPts val="0"/>
              </a:spcBef>
              <a:spcAft>
                <a:spcPts val="0"/>
              </a:spcAft>
              <a:defRPr/>
            </a:pPr>
            <a:endParaRPr lang="en-US" b="1" dirty="0">
              <a:solidFill>
                <a:prstClr val="black"/>
              </a:solidFill>
              <a:ea typeface="+mn-ea"/>
              <a:cs typeface="+mn-cs"/>
            </a:endParaRPr>
          </a:p>
          <a:p>
            <a:pPr defTabSz="924641" eaLnBrk="1" fontAlgn="auto" hangingPunct="1">
              <a:spcBef>
                <a:spcPts val="0"/>
              </a:spcBef>
              <a:spcAft>
                <a:spcPts val="0"/>
              </a:spcAft>
              <a:defRPr/>
            </a:pPr>
            <a:r>
              <a:rPr lang="en-US" b="1" dirty="0">
                <a:solidFill>
                  <a:prstClr val="black"/>
                </a:solidFill>
                <a:ea typeface="+mn-ea"/>
                <a:cs typeface="+mn-cs"/>
              </a:rPr>
              <a:t>Remember, flexibility is the key!!!!  Scouting needs to be compatible and adaptable with other youth activities.</a:t>
            </a:r>
          </a:p>
          <a:p>
            <a:pPr>
              <a:defRPr/>
            </a:pPr>
            <a:endParaRPr lang="en-US" dirty="0"/>
          </a:p>
        </p:txBody>
      </p:sp>
      <p:sp>
        <p:nvSpPr>
          <p:cNvPr id="50180" name="Slide Number Placeholder 3">
            <a:extLst>
              <a:ext uri="{FF2B5EF4-FFF2-40B4-BE49-F238E27FC236}">
                <a16:creationId xmlns:a16="http://schemas.microsoft.com/office/drawing/2014/main" id="{8775102E-B9DD-9FA5-DF21-F30BA5CB9B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F2A06091-B60C-4E9F-885C-9EBC1C568EDA}"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concept looks at shifting away from our current outdated models (compare diagram 1 vs 2).  Information is based on the book titled Member-Shift by Sarah Sladek.  This book discusses why members leave and the strategies proven to bring them back.  While the book does not mention Scouting directly, the reader can apply the contents discussed in this book to what we see in Scouting today.</a:t>
            </a:r>
          </a:p>
          <a:p>
            <a:endParaRPr lang="en-US" sz="1000" dirty="0"/>
          </a:p>
          <a:p>
            <a:r>
              <a:rPr lang="en-US" sz="1000" dirty="0"/>
              <a:t>The process to join organizations has shifted, but one thing remains the same: At the core of our being, all people want to belong.  This is true whether a family is thinking of joining or is thinking of returning (rejoining) the next year.  Need to get away from asking parents to be the Den Leader at Recruitment Night (goes with eliminating the “stick-up” recruitment booths – high pressure sales pitch).  The 2</a:t>
            </a:r>
            <a:r>
              <a:rPr lang="en-US" sz="1000" baseline="30000" dirty="0"/>
              <a:t>nd</a:t>
            </a:r>
            <a:r>
              <a:rPr lang="en-US" sz="1000" dirty="0"/>
              <a:t> diagram correlates with the suggestions contained in the next 3 slides.  The following bullet points explain the meaning behind each phase in Diagram #2.</a:t>
            </a:r>
          </a:p>
          <a:p>
            <a:endParaRPr lang="en-US" sz="1000" dirty="0"/>
          </a:p>
          <a:p>
            <a:pPr marL="171450" indent="-171450">
              <a:buFont typeface="Arial" panose="020B0604020202020204" pitchFamily="34" charset="0"/>
              <a:buChar char="•"/>
            </a:pPr>
            <a:r>
              <a:rPr lang="en-US" sz="1000" dirty="0"/>
              <a:t>Invited: Joining and staying is a choice.</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Belong: Belonging needs to happen immediately.  There’s a greater call to action, and families feel welcomed into a unit that is positive, inclusive and innovative.</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Participate: Deciding to join </a:t>
            </a:r>
            <a:r>
              <a:rPr lang="en-US" sz="1000" dirty="0" err="1"/>
              <a:t>ti</a:t>
            </a:r>
            <a:r>
              <a:rPr lang="en-US" sz="1000" dirty="0"/>
              <a:t> deciding to get actively involved.  Do not be afraid to start small.  Participation is instantaneous, community driven, and action orientated.</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Appreciate: Members of all ages want to feel valued and important.  Families dislike it when their efforts are ignored or overlooked.  Appreciation is important, especially since they chose to join and get involved (as opposed to feeling obligated).</a:t>
            </a:r>
          </a:p>
        </p:txBody>
      </p:sp>
      <p:sp>
        <p:nvSpPr>
          <p:cNvPr id="4" name="Slide Number Placeholder 3"/>
          <p:cNvSpPr>
            <a:spLocks noGrp="1"/>
          </p:cNvSpPr>
          <p:nvPr>
            <p:ph type="sldNum" sz="quarter" idx="5"/>
          </p:nvPr>
        </p:nvSpPr>
        <p:spPr/>
        <p:txBody>
          <a:bodyPr/>
          <a:lstStyle/>
          <a:p>
            <a:fld id="{79414B21-433A-48EF-AF76-C433B05FFED3}" type="slidenum">
              <a:rPr lang="en-US" smtClean="0"/>
              <a:t>25</a:t>
            </a:fld>
            <a:endParaRPr lang="en-US"/>
          </a:p>
        </p:txBody>
      </p:sp>
    </p:spTree>
    <p:extLst>
      <p:ext uri="{BB962C8B-B14F-4D97-AF65-F5344CB8AC3E}">
        <p14:creationId xmlns:p14="http://schemas.microsoft.com/office/powerpoint/2010/main" val="219568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17C654B-980E-09F2-328E-4D0B178BBA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DF41965-657F-05C2-93DF-02625D569E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ea typeface="ヒラギノ角ゴ Pro W3"/>
                <a:cs typeface="ヒラギノ角ゴ Pro W3"/>
              </a:rPr>
              <a:t>Ask audience for their thoughts on how to involve parents</a:t>
            </a:r>
          </a:p>
          <a:p>
            <a:endParaRPr lang="en-US" altLang="en-US" b="1" dirty="0">
              <a:ea typeface="ヒラギノ角ゴ Pro W3"/>
              <a:cs typeface="ヒラギノ角ゴ Pro W3"/>
            </a:endParaRPr>
          </a:p>
          <a:p>
            <a:r>
              <a:rPr lang="en-US" altLang="en-US" b="1" dirty="0">
                <a:ea typeface="ヒラギノ角ゴ Pro W3"/>
                <a:cs typeface="ヒラギノ角ゴ Pro W3"/>
              </a:rPr>
              <a:t>Explain the “Active Listening” skill set. Always have a “Plan B” when talking with your parents and Active Listening will allow you to her that parent’s true passion as you encourage them to fill out the Talent Survey.  Parent Contact information is at the bottom of the form.</a:t>
            </a:r>
          </a:p>
          <a:p>
            <a:endParaRPr lang="en-US" altLang="en-US" b="1" dirty="0">
              <a:ea typeface="ヒラギノ角ゴ Pro W3"/>
              <a:cs typeface="ヒラギノ角ゴ Pro W3"/>
            </a:endParaRPr>
          </a:p>
          <a:p>
            <a:r>
              <a:rPr lang="en-US" altLang="en-US" b="1" dirty="0">
                <a:ea typeface="ヒラギノ角ゴ Pro W3"/>
                <a:cs typeface="ヒラギノ角ゴ Pro W3"/>
              </a:rPr>
              <a:t>Examples of parent support roles: judge a Pinewood Derby Race, </a:t>
            </a:r>
            <a:r>
              <a:rPr lang="en-US" sz="1200" b="1" kern="1200" dirty="0">
                <a:solidFill>
                  <a:schemeClr val="tx1"/>
                </a:solidFill>
                <a:effectLst/>
                <a:latin typeface="+mn-lt"/>
                <a:ea typeface="+mn-ea"/>
                <a:cs typeface="+mn-cs"/>
              </a:rPr>
              <a:t>drivers, merit badge counselors, event helpers, sharing den meeting responsibilities</a:t>
            </a:r>
            <a:endParaRPr lang="en-US" altLang="en-US" b="1" dirty="0">
              <a:ea typeface="ヒラギノ角ゴ Pro W3"/>
              <a:cs typeface="ヒラギノ角ゴ Pro W3"/>
            </a:endParaRPr>
          </a:p>
          <a:p>
            <a:endParaRPr lang="en-US" altLang="en-US" b="1" dirty="0">
              <a:ea typeface="ヒラギノ角ゴ Pro W3"/>
              <a:cs typeface="ヒラギノ角ゴ Pro W3"/>
            </a:endParaRPr>
          </a:p>
          <a:p>
            <a:endParaRPr lang="en-US" altLang="en-US" b="1" dirty="0">
              <a:ea typeface="ヒラギノ角ゴ Pro W3"/>
              <a:cs typeface="ヒラギノ角ゴ Pro W3"/>
            </a:endParaRPr>
          </a:p>
          <a:p>
            <a:r>
              <a:rPr lang="en-US" altLang="en-US" b="1" dirty="0">
                <a:ea typeface="ヒラギノ角ゴ Pro W3"/>
                <a:cs typeface="ヒラギノ角ゴ Pro W3"/>
              </a:rPr>
              <a:t>Cub Scout Talent Survey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https://filestore.scouting.org/filestore/CubScoutMeetingGuide/PDF/Appendix/34362.pdf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ScoutsBSA Troop Resource Survey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https://filestore.scouting.org/filestore/pdf/512-116_WB.pdf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endParaRPr lang="en-US" altLang="en-US" b="1" dirty="0">
              <a:ea typeface="ヒラギノ角ゴ Pro W3"/>
              <a:cs typeface="ヒラギノ角ゴ Pro W3"/>
            </a:endParaRPr>
          </a:p>
          <a:p>
            <a:endParaRPr lang="en-US" altLang="en-US" b="1" dirty="0">
              <a:ea typeface="ヒラギノ角ゴ Pro W3"/>
              <a:cs typeface="ヒラギノ角ゴ Pro W3"/>
            </a:endParaRPr>
          </a:p>
        </p:txBody>
      </p:sp>
      <p:sp>
        <p:nvSpPr>
          <p:cNvPr id="4" name="Date Placeholder 3">
            <a:extLst>
              <a:ext uri="{FF2B5EF4-FFF2-40B4-BE49-F238E27FC236}">
                <a16:creationId xmlns:a16="http://schemas.microsoft.com/office/drawing/2014/main" id="{87F39138-2491-5EB1-A3EE-57BCC5020588}"/>
              </a:ext>
            </a:extLst>
          </p:cNvPr>
          <p:cNvSpPr>
            <a:spLocks noGrp="1"/>
          </p:cNvSpPr>
          <p:nvPr>
            <p:ph type="dt" sz="quarter" idx="1"/>
          </p:nvPr>
        </p:nvSpPr>
        <p:spPr/>
        <p:txBody>
          <a:bodyPr/>
          <a:lstStyle/>
          <a:p>
            <a:pPr>
              <a:defRPr/>
            </a:pPr>
            <a:fld id="{9B496EA2-1DF8-47DF-A92B-B0675D086CD7}" type="datetime1">
              <a:rPr lang="en-US" smtClean="0"/>
              <a:pPr>
                <a:defRPr/>
              </a:pPr>
              <a:t>7/15/2026</a:t>
            </a:fld>
            <a:endParaRPr lang="en-US" dirty="0"/>
          </a:p>
        </p:txBody>
      </p:sp>
      <p:sp>
        <p:nvSpPr>
          <p:cNvPr id="54277" name="Footer Placeholder 4">
            <a:extLst>
              <a:ext uri="{FF2B5EF4-FFF2-40B4-BE49-F238E27FC236}">
                <a16:creationId xmlns:a16="http://schemas.microsoft.com/office/drawing/2014/main" id="{C7EDCF52-8315-BA5D-0893-406261A6B8F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endParaRPr lang="en-US" altLang="en-US">
              <a:latin typeface="Calibri" panose="020F0502020204030204" pitchFamily="34" charset="0"/>
            </a:endParaRPr>
          </a:p>
        </p:txBody>
      </p:sp>
      <p:sp>
        <p:nvSpPr>
          <p:cNvPr id="54278" name="Slide Number Placeholder 5">
            <a:extLst>
              <a:ext uri="{FF2B5EF4-FFF2-40B4-BE49-F238E27FC236}">
                <a16:creationId xmlns:a16="http://schemas.microsoft.com/office/drawing/2014/main" id="{56075A19-4D44-0909-10B0-EDA13BE992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6381D445-3C51-45CF-B8C1-67C624E8B737}"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Note: These 5 topics can apply to both new and existing Scouts and their Families.</a:t>
            </a:r>
          </a:p>
          <a:p>
            <a:endParaRPr lang="en-US" sz="900" dirty="0"/>
          </a:p>
          <a:p>
            <a:pPr lvl="0"/>
            <a:r>
              <a:rPr lang="en-US" sz="900" b="1" dirty="0"/>
              <a:t>Ensuring the Ideal First 10-Minute Experience</a:t>
            </a:r>
            <a:endParaRPr lang="en-US" sz="900" dirty="0"/>
          </a:p>
          <a:p>
            <a:r>
              <a:rPr lang="en-US" sz="900" dirty="0"/>
              <a:t>How do we ensure that every new family (adult and youth) gets that ideal first 10-minute experience every time?</a:t>
            </a:r>
          </a:p>
          <a:p>
            <a:pPr lvl="0"/>
            <a:r>
              <a:rPr lang="en-US" sz="900" dirty="0"/>
              <a:t>What </a:t>
            </a:r>
            <a:r>
              <a:rPr lang="en-US" sz="900" i="1" dirty="0"/>
              <a:t>specific actions</a:t>
            </a:r>
            <a:r>
              <a:rPr lang="en-US" sz="900" dirty="0"/>
              <a:t> must happen in those first 10 minutes?</a:t>
            </a:r>
          </a:p>
          <a:p>
            <a:pPr lvl="0"/>
            <a:r>
              <a:rPr lang="en-US" sz="900" dirty="0"/>
              <a:t>Who is responsible for each action?</a:t>
            </a:r>
          </a:p>
          <a:p>
            <a:pPr lvl="0"/>
            <a:r>
              <a:rPr lang="en-US" sz="900" dirty="0"/>
              <a:t>What systems or habits make this consistent, not accidental?</a:t>
            </a:r>
          </a:p>
          <a:p>
            <a:pPr lvl="0"/>
            <a:endParaRPr lang="en-US" sz="900" dirty="0"/>
          </a:p>
          <a:p>
            <a:pPr lvl="0"/>
            <a:r>
              <a:rPr lang="en-US" sz="900" b="1" dirty="0"/>
              <a:t>Ensuring New Families Attend Their First Meeting</a:t>
            </a:r>
            <a:endParaRPr lang="en-US" sz="900" dirty="0"/>
          </a:p>
          <a:p>
            <a:r>
              <a:rPr lang="en-US" sz="900" dirty="0"/>
              <a:t>What can we do to ensure new families attend their first meeting or activity after registering?</a:t>
            </a:r>
          </a:p>
          <a:p>
            <a:pPr lvl="0"/>
            <a:r>
              <a:rPr lang="en-US" sz="900" dirty="0"/>
              <a:t>What might parents and new Scouts feel before their first activity or meeting?</a:t>
            </a:r>
          </a:p>
          <a:p>
            <a:pPr lvl="0"/>
            <a:r>
              <a:rPr lang="en-US" sz="900" dirty="0"/>
              <a:t>What communication or touchpoints matter most </a:t>
            </a:r>
            <a:r>
              <a:rPr lang="en-US" sz="900" i="1" dirty="0"/>
              <a:t>before</a:t>
            </a:r>
            <a:r>
              <a:rPr lang="en-US" sz="900" dirty="0"/>
              <a:t> the first activity/meeting?</a:t>
            </a:r>
          </a:p>
          <a:p>
            <a:pPr lvl="0"/>
            <a:r>
              <a:rPr lang="en-US" sz="900" dirty="0"/>
              <a:t>What reduces anxiety or uncertainty for new parents?</a:t>
            </a:r>
            <a:br>
              <a:rPr lang="en-US" sz="900" dirty="0"/>
            </a:br>
            <a:endParaRPr lang="en-US" sz="900" dirty="0"/>
          </a:p>
          <a:p>
            <a:pPr lvl="0"/>
            <a:r>
              <a:rPr lang="en-US" sz="900" b="1" dirty="0"/>
              <a:t>What New Scout Parents Need to Understand Right Away</a:t>
            </a:r>
            <a:endParaRPr lang="en-US" sz="900" dirty="0"/>
          </a:p>
          <a:p>
            <a:r>
              <a:rPr lang="en-US" sz="900" dirty="0"/>
              <a:t>What do new Scout parents need to understand in (a) their first meeting/activity and (b) their first 30 days so they feel confident about what Scouting will look like for their child and for themselves?</a:t>
            </a:r>
          </a:p>
          <a:p>
            <a:pPr lvl="0"/>
            <a:r>
              <a:rPr lang="en-US" sz="900" dirty="0"/>
              <a:t>What do parents need to know right away?</a:t>
            </a:r>
          </a:p>
          <a:p>
            <a:pPr lvl="0"/>
            <a:r>
              <a:rPr lang="en-US" sz="900" dirty="0"/>
              <a:t>What do they need to understand in the first month?</a:t>
            </a:r>
          </a:p>
          <a:p>
            <a:pPr lvl="0"/>
            <a:r>
              <a:rPr lang="en-US" sz="900" dirty="0"/>
              <a:t>What builds confidence and reduces confusion?</a:t>
            </a:r>
            <a:br>
              <a:rPr lang="en-US" sz="900" dirty="0"/>
            </a:br>
            <a:endParaRPr lang="en-US" sz="900" dirty="0"/>
          </a:p>
          <a:p>
            <a:pPr lvl="0"/>
            <a:r>
              <a:rPr lang="en-US" sz="900" b="1" dirty="0"/>
              <a:t>What New Scouts Need to Understand Right Away</a:t>
            </a:r>
            <a:endParaRPr lang="en-US" sz="900" dirty="0"/>
          </a:p>
          <a:p>
            <a:r>
              <a:rPr lang="en-US" sz="900" dirty="0"/>
              <a:t>What do new Scouts need to understand in (a) their first meeting/activity and (b) their first 30 days so they want to continue to participate?</a:t>
            </a:r>
          </a:p>
          <a:p>
            <a:pPr lvl="0"/>
            <a:r>
              <a:rPr lang="en-US" sz="900" dirty="0"/>
              <a:t>What helps youth feel welcomed and excited?</a:t>
            </a:r>
          </a:p>
          <a:p>
            <a:pPr lvl="0"/>
            <a:r>
              <a:rPr lang="en-US" sz="900" dirty="0"/>
              <a:t>What helps them feel like they belong?</a:t>
            </a:r>
          </a:p>
          <a:p>
            <a:pPr lvl="0"/>
            <a:r>
              <a:rPr lang="en-US" sz="900" dirty="0"/>
              <a:t>What early experiences make them want to come back?</a:t>
            </a:r>
            <a:br>
              <a:rPr lang="en-US" sz="900" dirty="0"/>
            </a:br>
            <a:endParaRPr lang="en-US" sz="900" dirty="0"/>
          </a:p>
          <a:p>
            <a:pPr lvl="0"/>
            <a:r>
              <a:rPr lang="en-US" sz="900" b="1" dirty="0"/>
              <a:t>Following Up with Families Who Drift Away</a:t>
            </a:r>
            <a:endParaRPr lang="en-US" sz="900" dirty="0"/>
          </a:p>
          <a:p>
            <a:r>
              <a:rPr lang="en-US" sz="900" dirty="0"/>
              <a:t>What’s the best way to follow up with families who came once or twice and then disappeared?</a:t>
            </a:r>
          </a:p>
          <a:p>
            <a:pPr lvl="0"/>
            <a:r>
              <a:rPr lang="en-US" sz="900" dirty="0"/>
              <a:t>Who should reach out — and how soon?</a:t>
            </a:r>
          </a:p>
          <a:p>
            <a:pPr lvl="0"/>
            <a:r>
              <a:rPr lang="en-US" sz="900" dirty="0"/>
              <a:t>What kinds of invitations bring families back?</a:t>
            </a:r>
          </a:p>
          <a:p>
            <a:pPr lvl="0"/>
            <a:r>
              <a:rPr lang="en-US" sz="900" dirty="0"/>
              <a:t>What tone and message works best?</a:t>
            </a:r>
          </a:p>
          <a:p>
            <a:pPr lvl="0"/>
            <a:r>
              <a:rPr lang="en-US" sz="900" dirty="0"/>
              <a:t>We know we do lose many families within the first 30 days.  This is where a phone call or text, letting them know they are important part of your unit.</a:t>
            </a:r>
          </a:p>
          <a:p>
            <a:endParaRPr lang="en-US" dirty="0"/>
          </a:p>
        </p:txBody>
      </p:sp>
      <p:sp>
        <p:nvSpPr>
          <p:cNvPr id="4" name="Slide Number Placeholder 3"/>
          <p:cNvSpPr>
            <a:spLocks noGrp="1"/>
          </p:cNvSpPr>
          <p:nvPr>
            <p:ph type="sldNum" sz="quarter" idx="5"/>
          </p:nvPr>
        </p:nvSpPr>
        <p:spPr/>
        <p:txBody>
          <a:bodyPr/>
          <a:lstStyle/>
          <a:p>
            <a:fld id="{79414B21-433A-48EF-AF76-C433B05FFED3}" type="slidenum">
              <a:rPr lang="en-US" smtClean="0"/>
              <a:t>27</a:t>
            </a:fld>
            <a:endParaRPr lang="en-US"/>
          </a:p>
        </p:txBody>
      </p:sp>
    </p:spTree>
    <p:extLst>
      <p:ext uri="{BB962C8B-B14F-4D97-AF65-F5344CB8AC3E}">
        <p14:creationId xmlns:p14="http://schemas.microsoft.com/office/powerpoint/2010/main" val="3272450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CF862E1-D0AC-922D-842F-26EC7342DD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28C57B62-96BA-993F-FDB7-F7131BE2F1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a:cs typeface="ヒラギノ角ゴ Pro W3"/>
            </a:endParaRPr>
          </a:p>
        </p:txBody>
      </p:sp>
      <p:sp>
        <p:nvSpPr>
          <p:cNvPr id="67588" name="Slide Number Placeholder 3">
            <a:extLst>
              <a:ext uri="{FF2B5EF4-FFF2-40B4-BE49-F238E27FC236}">
                <a16:creationId xmlns:a16="http://schemas.microsoft.com/office/drawing/2014/main" id="{61F73443-5DBA-ABFB-73B9-893EF288B9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9A8D5203-9A1F-42C7-A72F-1BCE00DA19EB}"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2857768-F222-BB57-DA53-14F6BFFB9E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49189CEC-DEE1-9FC5-85C6-73B5AAD0BA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a:cs typeface="ヒラギノ角ゴ Pro W3"/>
            </a:endParaRPr>
          </a:p>
        </p:txBody>
      </p:sp>
      <p:sp>
        <p:nvSpPr>
          <p:cNvPr id="4" name="Date Placeholder 3">
            <a:extLst>
              <a:ext uri="{FF2B5EF4-FFF2-40B4-BE49-F238E27FC236}">
                <a16:creationId xmlns:a16="http://schemas.microsoft.com/office/drawing/2014/main" id="{FB6D95EA-0637-81FD-F3A1-4E262845ADBD}"/>
              </a:ext>
            </a:extLst>
          </p:cNvPr>
          <p:cNvSpPr>
            <a:spLocks noGrp="1"/>
          </p:cNvSpPr>
          <p:nvPr>
            <p:ph type="dt" sz="quarter" idx="1"/>
          </p:nvPr>
        </p:nvSpPr>
        <p:spPr/>
        <p:txBody>
          <a:bodyPr/>
          <a:lstStyle/>
          <a:p>
            <a:pPr>
              <a:defRPr/>
            </a:pPr>
            <a:fld id="{9B496EA2-1DF8-47DF-A92B-B0675D086CD7}" type="datetime1">
              <a:rPr lang="en-US" smtClean="0"/>
              <a:pPr>
                <a:defRPr/>
              </a:pPr>
              <a:t>7/15/2026</a:t>
            </a:fld>
            <a:endParaRPr lang="en-US" dirty="0"/>
          </a:p>
        </p:txBody>
      </p:sp>
      <p:sp>
        <p:nvSpPr>
          <p:cNvPr id="18437" name="Footer Placeholder 4">
            <a:extLst>
              <a:ext uri="{FF2B5EF4-FFF2-40B4-BE49-F238E27FC236}">
                <a16:creationId xmlns:a16="http://schemas.microsoft.com/office/drawing/2014/main" id="{60D8CDC1-F18E-F114-DB04-476CBE3A8D9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endParaRPr lang="en-US" altLang="en-US">
              <a:latin typeface="Calibri" panose="020F0502020204030204" pitchFamily="34" charset="0"/>
            </a:endParaRPr>
          </a:p>
        </p:txBody>
      </p:sp>
      <p:sp>
        <p:nvSpPr>
          <p:cNvPr id="18438" name="Slide Number Placeholder 5">
            <a:extLst>
              <a:ext uri="{FF2B5EF4-FFF2-40B4-BE49-F238E27FC236}">
                <a16:creationId xmlns:a16="http://schemas.microsoft.com/office/drawing/2014/main" id="{EC8645D8-2B63-BC6E-57E1-4653BBD3D7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75AB11DC-8D8B-4FEC-B479-A012877F81D0}"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4A9BD21-3F98-E883-EDD9-15C49A43D4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E837FF4-E259-4D12-0AB0-B0BF4892DF11}"/>
              </a:ext>
            </a:extLst>
          </p:cNvPr>
          <p:cNvSpPr>
            <a:spLocks noGrp="1" noChangeArrowheads="1"/>
          </p:cNvSpPr>
          <p:nvPr>
            <p:ph type="body" idx="1"/>
          </p:nvPr>
        </p:nvSpPr>
        <p:spPr bwMode="auto"/>
        <p:txBody>
          <a:bodyPr>
            <a:normAutofit fontScale="92500" lnSpcReduction="10000"/>
          </a:bodyPr>
          <a:lstStyle/>
          <a:p>
            <a:pPr>
              <a:defRPr/>
            </a:pPr>
            <a:r>
              <a:rPr lang="en-US" altLang="en-US" dirty="0">
                <a:ea typeface="ヒラギノ角ゴ Pro W3"/>
                <a:cs typeface="ヒラギノ角ゴ Pro W3"/>
              </a:rPr>
              <a:t>Parents want their children to have fun, but that might not be the primary consideration.  When talking with the parents, you need to “actively listen” to hear their concerns.  Each parent could have slightly different concerns.  </a:t>
            </a:r>
            <a:r>
              <a:rPr lang="en-US" altLang="en-US" b="1" i="1" dirty="0">
                <a:solidFill>
                  <a:srgbClr val="FF0000"/>
                </a:solidFill>
                <a:ea typeface="ヒラギノ角ゴ Pro W3"/>
                <a:cs typeface="ヒラギノ角ゴ Pro W3"/>
              </a:rPr>
              <a:t>Fitting in is a main concern.</a:t>
            </a:r>
          </a:p>
          <a:p>
            <a:pPr>
              <a:defRPr/>
            </a:pPr>
            <a:endParaRPr lang="en-US" altLang="en-US" dirty="0">
              <a:ea typeface="ヒラギノ角ゴ Pro W3"/>
              <a:cs typeface="ヒラギノ角ゴ Pro W3"/>
            </a:endParaRPr>
          </a:p>
          <a:p>
            <a:pPr>
              <a:defRPr/>
            </a:pPr>
            <a:r>
              <a:rPr lang="en-US" altLang="en-US" b="1" dirty="0">
                <a:ea typeface="ヒラギノ角ゴ Pro W3"/>
                <a:cs typeface="ヒラギノ角ゴ Pro W3"/>
              </a:rPr>
              <a:t>  What are the typical questions and concerns a new family would experience when joining a Pack or a Troop?  Especially if the parents didn’t grow up in Scouting? </a:t>
            </a:r>
            <a:endParaRPr lang="en-US" altLang="en-US" dirty="0">
              <a:ea typeface="ヒラギノ角ゴ Pro W3"/>
              <a:cs typeface="ヒラギノ角ゴ Pro W3"/>
            </a:endParaRPr>
          </a:p>
          <a:p>
            <a:pPr>
              <a:defRPr/>
            </a:pPr>
            <a:endParaRPr lang="en-US" altLang="en-US" b="1" dirty="0">
              <a:ea typeface="ヒラギノ角ゴ Pro W3"/>
              <a:cs typeface="Calibri" panose="020F0502020204030204" pitchFamily="34" charset="0"/>
            </a:endParaRPr>
          </a:p>
          <a:p>
            <a:pPr>
              <a:defRPr/>
            </a:pPr>
            <a:r>
              <a:rPr lang="en-US" altLang="en-US" i="1" dirty="0">
                <a:ea typeface="ヒラギノ角ゴ Pro W3"/>
                <a:cs typeface="ヒラギノ角ゴ Pro W3"/>
              </a:rPr>
              <a:t>(With an interactive, fact-to-face presentation, ask for audience ideas.  Write responses on chart paper or have a volunteer write on the chart paper.)</a:t>
            </a:r>
            <a:endParaRPr lang="en-US" altLang="en-US" dirty="0">
              <a:ea typeface="ヒラギノ角ゴ Pro W3"/>
              <a:cs typeface="ヒラギノ角ゴ Pro W3"/>
            </a:endParaRPr>
          </a:p>
          <a:p>
            <a:pPr>
              <a:defRPr/>
            </a:pPr>
            <a:endParaRPr lang="en-US" altLang="en-US" b="1" dirty="0">
              <a:ea typeface="ヒラギノ角ゴ Pro W3"/>
              <a:cs typeface="ヒラギノ角ゴ Pro W3"/>
            </a:endParaRPr>
          </a:p>
          <a:p>
            <a:pPr>
              <a:defRPr/>
            </a:pPr>
            <a:r>
              <a:rPr lang="en-US" altLang="en-US" b="1" dirty="0">
                <a:ea typeface="ヒラギノ角ゴ Pro W3"/>
                <a:cs typeface="ヒラギノ角ゴ Pro W3"/>
              </a:rPr>
              <a:t>Now that you have been part of a Pack and a Troop for a while, what have you seen that helps you identify the concerns new youth and families may have about the pack and troop? </a:t>
            </a:r>
          </a:p>
          <a:p>
            <a:pPr>
              <a:defRPr/>
            </a:pPr>
            <a:endParaRPr lang="en-US" altLang="en-US" b="1" dirty="0">
              <a:ea typeface="ヒラギノ角ゴ Pro W3"/>
              <a:cs typeface="Calibri" panose="020F0502020204030204" pitchFamily="34" charset="0"/>
            </a:endParaRPr>
          </a:p>
          <a:p>
            <a:pPr>
              <a:defRPr/>
            </a:pPr>
            <a:r>
              <a:rPr lang="en-US" b="1" dirty="0">
                <a:latin typeface="+mj-lt"/>
                <a:ea typeface="+mj-ea"/>
                <a:cs typeface="+mj-cs"/>
                <a:sym typeface="Calibri"/>
              </a:rPr>
              <a:t>An example of a parent’s concern &amp; want can be associated working with youth with disabilities.  Can your meeting location accommodate youth with disabilities?  What is your unit’s (youth &amp; adult) “Level of Awareness” to welcome and work with those youth with disabilities? </a:t>
            </a:r>
            <a:endParaRPr lang="en-US" b="1" dirty="0"/>
          </a:p>
          <a:p>
            <a:pPr>
              <a:defRPr/>
            </a:pPr>
            <a:endParaRPr lang="en-US" altLang="en-US" dirty="0">
              <a:ea typeface="ヒラギノ角ゴ Pro W3"/>
              <a:cs typeface="Calibri" panose="020F0502020204030204" pitchFamily="34" charset="0"/>
            </a:endParaRPr>
          </a:p>
          <a:p>
            <a:pPr>
              <a:defRPr/>
            </a:pPr>
            <a:endParaRPr lang="en-US" altLang="en-US" dirty="0">
              <a:ea typeface="ヒラギノ角ゴ Pro W3"/>
              <a:cs typeface="ヒラギノ角ゴ Pro W3"/>
            </a:endParaRPr>
          </a:p>
          <a:p>
            <a:pPr>
              <a:defRPr/>
            </a:pPr>
            <a:r>
              <a:rPr lang="en-US" altLang="en-US" dirty="0">
                <a:ea typeface="ヒラギノ角ゴ Pro W3"/>
                <a:cs typeface="ヒラギノ角ゴ Pro W3"/>
              </a:rPr>
              <a:t>{</a:t>
            </a:r>
            <a:r>
              <a:rPr lang="en-US" altLang="en-US" b="1" i="1" dirty="0">
                <a:ea typeface="ヒラギノ角ゴ Pro W3"/>
                <a:cs typeface="ヒラギノ角ゴ Pro W3"/>
              </a:rPr>
              <a:t>Ask for those other concerns</a:t>
            </a:r>
            <a:r>
              <a:rPr lang="en-US" altLang="en-US" dirty="0">
                <a:ea typeface="ヒラギノ角ゴ Pro W3"/>
                <a:cs typeface="ヒラギノ角ゴ Pro W3"/>
              </a:rPr>
              <a:t>}</a:t>
            </a:r>
          </a:p>
          <a:p>
            <a:pPr>
              <a:defRPr/>
            </a:pPr>
            <a:endParaRPr lang="en-US" altLang="en-US" dirty="0">
              <a:ea typeface="ヒラギノ角ゴ Pro W3"/>
              <a:cs typeface="ヒラギノ角ゴ Pro W3"/>
            </a:endParaRPr>
          </a:p>
          <a:p>
            <a:pPr>
              <a:defRPr/>
            </a:pPr>
            <a:r>
              <a:rPr lang="en-US" altLang="en-US" dirty="0">
                <a:ea typeface="ヒラギノ角ゴ Pro W3"/>
                <a:cs typeface="ヒラギノ角ゴ Pro W3"/>
              </a:rPr>
              <a:t>Now go to the next slide.</a:t>
            </a:r>
          </a:p>
        </p:txBody>
      </p:sp>
      <p:sp>
        <p:nvSpPr>
          <p:cNvPr id="4" name="Date Placeholder 3">
            <a:extLst>
              <a:ext uri="{FF2B5EF4-FFF2-40B4-BE49-F238E27FC236}">
                <a16:creationId xmlns:a16="http://schemas.microsoft.com/office/drawing/2014/main" id="{4AB8B434-8BF3-0F39-3F3F-027712858DCD}"/>
              </a:ext>
            </a:extLst>
          </p:cNvPr>
          <p:cNvSpPr>
            <a:spLocks noGrp="1"/>
          </p:cNvSpPr>
          <p:nvPr>
            <p:ph type="dt" sz="quarter" idx="1"/>
          </p:nvPr>
        </p:nvSpPr>
        <p:spPr/>
        <p:txBody>
          <a:bodyPr/>
          <a:lstStyle/>
          <a:p>
            <a:pPr>
              <a:defRPr/>
            </a:pPr>
            <a:fld id="{9B496EA2-1DF8-47DF-A92B-B0675D086CD7}" type="datetime1">
              <a:rPr lang="en-US" smtClean="0"/>
              <a:pPr>
                <a:defRPr/>
              </a:pPr>
              <a:t>7/15/2026</a:t>
            </a:fld>
            <a:endParaRPr lang="en-US" dirty="0"/>
          </a:p>
        </p:txBody>
      </p:sp>
      <p:sp>
        <p:nvSpPr>
          <p:cNvPr id="20485" name="Footer Placeholder 4">
            <a:extLst>
              <a:ext uri="{FF2B5EF4-FFF2-40B4-BE49-F238E27FC236}">
                <a16:creationId xmlns:a16="http://schemas.microsoft.com/office/drawing/2014/main" id="{10150164-3D03-680E-7576-FABA89E96C0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endParaRPr lang="en-US" altLang="en-US">
              <a:latin typeface="Calibri" panose="020F0502020204030204" pitchFamily="34" charset="0"/>
            </a:endParaRPr>
          </a:p>
        </p:txBody>
      </p:sp>
      <p:sp>
        <p:nvSpPr>
          <p:cNvPr id="20486" name="Slide Number Placeholder 5">
            <a:extLst>
              <a:ext uri="{FF2B5EF4-FFF2-40B4-BE49-F238E27FC236}">
                <a16:creationId xmlns:a16="http://schemas.microsoft.com/office/drawing/2014/main" id="{CF5A6CCB-AD49-38ED-E489-5CD1E4450F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Lucida Grande"/>
                <a:ea typeface="ヒラギノ角ゴ Pro W3"/>
                <a:cs typeface="ヒラギノ角ゴ Pro W3"/>
              </a:defRPr>
            </a:lvl1pPr>
            <a:lvl2pPr marL="742950" indent="-285750">
              <a:defRPr>
                <a:solidFill>
                  <a:schemeClr val="tx1"/>
                </a:solidFill>
                <a:latin typeface="Lucida Grande"/>
                <a:ea typeface="ヒラギノ角ゴ Pro W3"/>
                <a:cs typeface="ヒラギノ角ゴ Pro W3"/>
              </a:defRPr>
            </a:lvl2pPr>
            <a:lvl3pPr marL="1143000" indent="-228600">
              <a:defRPr>
                <a:solidFill>
                  <a:schemeClr val="tx1"/>
                </a:solidFill>
                <a:latin typeface="Lucida Grande"/>
                <a:ea typeface="ヒラギノ角ゴ Pro W3"/>
                <a:cs typeface="ヒラギノ角ゴ Pro W3"/>
              </a:defRPr>
            </a:lvl3pPr>
            <a:lvl4pPr marL="1600200" indent="-228600">
              <a:defRPr>
                <a:solidFill>
                  <a:schemeClr val="tx1"/>
                </a:solidFill>
                <a:latin typeface="Lucida Grande"/>
                <a:ea typeface="ヒラギノ角ゴ Pro W3"/>
                <a:cs typeface="ヒラギノ角ゴ Pro W3"/>
              </a:defRPr>
            </a:lvl4pPr>
            <a:lvl5pPr marL="2057400" indent="-228600">
              <a:defRPr>
                <a:solidFill>
                  <a:schemeClr val="tx1"/>
                </a:solidFill>
                <a:latin typeface="Lucida Grande"/>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Lucida Grande"/>
                <a:ea typeface="ヒラギノ角ゴ Pro W3"/>
                <a:cs typeface="ヒラギノ角ゴ Pro W3"/>
              </a:defRPr>
            </a:lvl9pPr>
          </a:lstStyle>
          <a:p>
            <a:fld id="{D0D56F5C-5BBC-43D7-9FBD-0585421F7EF4}"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F67D556-4907-173A-E0E8-6DCE43FBA8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5EFE7A-7687-1AB6-0FF1-AC27277654C9}"/>
              </a:ext>
            </a:extLst>
          </p:cNvPr>
          <p:cNvSpPr>
            <a:spLocks noGrp="1"/>
          </p:cNvSpPr>
          <p:nvPr>
            <p:ph type="body" idx="1"/>
          </p:nvPr>
        </p:nvSpPr>
        <p:spPr/>
        <p:txBody>
          <a:bodyPr/>
          <a:lstStyle/>
          <a:p>
            <a:pPr>
              <a:defRPr/>
            </a:pPr>
            <a:r>
              <a:rPr lang="en-US" b="1" dirty="0"/>
              <a:t>Think about it…New Scouts and their families went through a selection process to find your pack or troop, and once they have joined, both the Scouts </a:t>
            </a:r>
            <a:r>
              <a:rPr lang="en-US" b="1" u="sng" dirty="0"/>
              <a:t>and</a:t>
            </a:r>
            <a:r>
              <a:rPr lang="en-US" b="1" dirty="0"/>
              <a:t> their parents just want to “fit in”.  Please remember to directly follow up with a family that has been absent unexpectedly for the past 2 meetings or events.  Actively listen why they were not in attendance and let them know they have been missed and invite them to your next meeting or event.</a:t>
            </a:r>
          </a:p>
          <a:p>
            <a:pPr>
              <a:defRPr/>
            </a:pPr>
            <a:endParaRPr lang="en-US" dirty="0"/>
          </a:p>
          <a:p>
            <a:pPr>
              <a:defRPr/>
            </a:pPr>
            <a:r>
              <a:rPr lang="en-US" b="1" dirty="0"/>
              <a:t>Helping new families feel a sense of belonging and “fitting in” is the primary role of the New Member Coordinator.  When a friendly and welcoming New Member Coordinator </a:t>
            </a:r>
            <a:r>
              <a:rPr lang="en-US" b="1" dirty="0">
                <a:latin typeface="+mj-lt"/>
                <a:ea typeface="+mj-ea"/>
                <a:cs typeface="+mj-cs"/>
                <a:sym typeface="Calibri"/>
              </a:rPr>
              <a:t>anticipates and addresses parents' questions and concerns, parents are much more likely to feel positively about their Scout's initial experiences and will encourage their Scout to continue in Scouting.  A friendly face greeting a new Scout and their parents as they arrive for meetings helps everyone get over the initial “butterflies” about joining a new group.  By just being there, being available for questions and conversation, the New Member Coordinator makes a huge difference in a new family’s transition into the troop. Another example of welcoming includes how you include youth and families with disabilities.  Can your meeting location accommodate youth with disabilities?  What is your unit’s (youth &amp; adult) “Level of Awareness” to welcome and work with those youth with disabilities? </a:t>
            </a:r>
            <a:endParaRPr lang="en-US" b="1" dirty="0"/>
          </a:p>
          <a:p>
            <a:pPr>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chemeClr val="accent2">
                    <a:lumMod val="75000"/>
                  </a:schemeClr>
                </a:solidFill>
                <a:latin typeface="Helvetica" pitchFamily="34" charset="0"/>
                <a:ea typeface="ヒラギノ角ゴ Pro W3"/>
                <a:cs typeface="ヒラギノ角ゴ Pro W3"/>
              </a:rPr>
              <a:t>What is the Impact to Improved Retention – Brainstorming Session:</a:t>
            </a:r>
          </a:p>
          <a:p>
            <a:endParaRPr lang="en-US" b="1" dirty="0">
              <a:solidFill>
                <a:schemeClr val="accent2">
                  <a:lumMod val="75000"/>
                </a:schemeClr>
              </a:solidFill>
              <a:latin typeface="Helvetica" pitchFamily="34" charset="0"/>
            </a:endParaRPr>
          </a:p>
          <a:p>
            <a:r>
              <a:rPr lang="en-US" dirty="0"/>
              <a:t>Based on what we shared this morning, how can your Retention goals help Drive Unit Satisfaction?</a:t>
            </a:r>
          </a:p>
          <a:p>
            <a:endParaRPr lang="en-US" dirty="0"/>
          </a:p>
          <a:p>
            <a:r>
              <a:rPr lang="en-US" dirty="0"/>
              <a:t>Please share ideas of the potential Action Steps you will consider to improve your council’s Retention. (Record on Flip Chart)</a:t>
            </a:r>
          </a:p>
          <a:p>
            <a:endParaRPr lang="en-US" dirty="0"/>
          </a:p>
          <a:p>
            <a:r>
              <a:rPr lang="en-US" dirty="0"/>
              <a:t>Have this slide up as the group shares ideas.</a:t>
            </a:r>
          </a:p>
        </p:txBody>
      </p:sp>
      <p:sp>
        <p:nvSpPr>
          <p:cNvPr id="4" name="Slide Number Placeholder 3"/>
          <p:cNvSpPr>
            <a:spLocks noGrp="1"/>
          </p:cNvSpPr>
          <p:nvPr>
            <p:ph type="sldNum" sz="quarter" idx="5"/>
          </p:nvPr>
        </p:nvSpPr>
        <p:spPr/>
        <p:txBody>
          <a:bodyPr/>
          <a:lstStyle/>
          <a:p>
            <a:fld id="{79414B21-433A-48EF-AF76-C433B05FFED3}" type="slidenum">
              <a:rPr lang="en-US" smtClean="0"/>
              <a:t>8</a:t>
            </a:fld>
            <a:endParaRPr lang="en-US"/>
          </a:p>
        </p:txBody>
      </p:sp>
    </p:spTree>
    <p:extLst>
      <p:ext uri="{BB962C8B-B14F-4D97-AF65-F5344CB8AC3E}">
        <p14:creationId xmlns:p14="http://schemas.microsoft.com/office/powerpoint/2010/main" val="26651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Better Acclimate Scouts and their families, you should first need to understand why they might leave.  The following 5 slides contains information related to both Packs and Troops.</a:t>
            </a:r>
          </a:p>
          <a:p>
            <a:endParaRPr lang="en-US" dirty="0"/>
          </a:p>
        </p:txBody>
      </p:sp>
      <p:sp>
        <p:nvSpPr>
          <p:cNvPr id="4" name="Slide Number Placeholder 3"/>
          <p:cNvSpPr>
            <a:spLocks noGrp="1"/>
          </p:cNvSpPr>
          <p:nvPr>
            <p:ph type="sldNum" sz="quarter" idx="5"/>
          </p:nvPr>
        </p:nvSpPr>
        <p:spPr/>
        <p:txBody>
          <a:bodyPr/>
          <a:lstStyle/>
          <a:p>
            <a:fld id="{F6DE5878-0AD9-7B44-8DB6-17EC286DAC32}" type="slidenum">
              <a:rPr lang="en-US" smtClean="0"/>
              <a:t>9</a:t>
            </a:fld>
            <a:endParaRPr lang="en-US"/>
          </a:p>
        </p:txBody>
      </p:sp>
    </p:spTree>
    <p:extLst>
      <p:ext uri="{BB962C8B-B14F-4D97-AF65-F5344CB8AC3E}">
        <p14:creationId xmlns:p14="http://schemas.microsoft.com/office/powerpoint/2010/main" val="1106303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Scouting Exit Survey </a:t>
            </a:r>
          </a:p>
          <a:p>
            <a:r>
              <a:rPr lang="en-US" dirty="0"/>
              <a:t>• Sample included youth with dropped Member ID that expired June 1, 2024, to December 31, 2024. </a:t>
            </a:r>
          </a:p>
          <a:p>
            <a:r>
              <a:rPr lang="en-US" dirty="0"/>
              <a:t>• Survey was sent on April 3, 2025 (after 90 day lapsed period ended) </a:t>
            </a:r>
          </a:p>
          <a:p>
            <a:r>
              <a:rPr lang="en-US" dirty="0"/>
              <a:t>• Survey was sent to 172,136 parents for whom we had valid emails or to youth who were over 14 if no valid parent email was present. </a:t>
            </a:r>
          </a:p>
          <a:p>
            <a:r>
              <a:rPr lang="en-US" dirty="0"/>
              <a:t>• 8,732 survey were completed for a response rate of 5.1% </a:t>
            </a:r>
          </a:p>
          <a:p>
            <a:r>
              <a:rPr lang="en-US" dirty="0"/>
              <a:t>• Less than a 1% margin of error at the 95% confidence level for parent responses</a:t>
            </a:r>
          </a:p>
          <a:p>
            <a:endParaRPr lang="en-US" dirty="0"/>
          </a:p>
          <a:p>
            <a:r>
              <a:rPr lang="en-US" dirty="0"/>
              <a:t>Packs vs. Troops Takeaway:</a:t>
            </a:r>
          </a:p>
          <a:p>
            <a:pPr marL="176679" indent="-176679">
              <a:buFont typeface="Arial" panose="020B0604020202020204" pitchFamily="34" charset="0"/>
              <a:buChar char="•"/>
            </a:pPr>
            <a:r>
              <a:rPr lang="en-US" dirty="0"/>
              <a:t>Packs: Parents makes the connections (belonging)</a:t>
            </a:r>
          </a:p>
          <a:p>
            <a:pPr marL="176679" indent="-176679">
              <a:buFont typeface="Arial" panose="020B0604020202020204" pitchFamily="34" charset="0"/>
              <a:buChar char="•"/>
            </a:pPr>
            <a:r>
              <a:rPr lang="en-US" dirty="0"/>
              <a:t>Troops: Youth makes connections (belonging)</a:t>
            </a:r>
          </a:p>
          <a:p>
            <a:endParaRPr lang="en-US" dirty="0"/>
          </a:p>
        </p:txBody>
      </p:sp>
      <p:sp>
        <p:nvSpPr>
          <p:cNvPr id="4" name="Slide Number Placeholder 3"/>
          <p:cNvSpPr>
            <a:spLocks noGrp="1"/>
          </p:cNvSpPr>
          <p:nvPr>
            <p:ph type="sldNum" sz="quarter" idx="5"/>
          </p:nvPr>
        </p:nvSpPr>
        <p:spPr/>
        <p:txBody>
          <a:bodyPr/>
          <a:lstStyle/>
          <a:p>
            <a:fld id="{79414B21-433A-48EF-AF76-C433B05FFED3}" type="slidenum">
              <a:rPr lang="en-US" smtClean="0"/>
              <a:t>10</a:t>
            </a:fld>
            <a:endParaRPr lang="en-US"/>
          </a:p>
        </p:txBody>
      </p:sp>
    </p:spTree>
    <p:extLst>
      <p:ext uri="{BB962C8B-B14F-4D97-AF65-F5344CB8AC3E}">
        <p14:creationId xmlns:p14="http://schemas.microsoft.com/office/powerpoint/2010/main" val="323394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takeaway of this slide is that more than 80% of those who dropped had not attended in 6 months or longer. Truly the impact of disorganized meetings.</a:t>
            </a:r>
          </a:p>
          <a:p>
            <a:endParaRPr lang="en-US" dirty="0"/>
          </a:p>
          <a:p>
            <a:r>
              <a:rPr lang="en-US" dirty="0"/>
              <a:t>Where are potential breakdowns within units?  Does this become “Proactive” or “Reactive”?</a:t>
            </a:r>
          </a:p>
          <a:p>
            <a:endParaRPr lang="en-US" dirty="0"/>
          </a:p>
          <a:p>
            <a:r>
              <a:rPr lang="en-US" dirty="0"/>
              <a:t>Who can help reverse this trend so a unit can become “Proactive” to greatly reduce the surprises come Membership Renewal time?</a:t>
            </a:r>
          </a:p>
        </p:txBody>
      </p:sp>
      <p:sp>
        <p:nvSpPr>
          <p:cNvPr id="4" name="Slide Number Placeholder 3"/>
          <p:cNvSpPr>
            <a:spLocks noGrp="1"/>
          </p:cNvSpPr>
          <p:nvPr>
            <p:ph type="sldNum" sz="quarter" idx="5"/>
          </p:nvPr>
        </p:nvSpPr>
        <p:spPr/>
        <p:txBody>
          <a:bodyPr/>
          <a:lstStyle/>
          <a:p>
            <a:fld id="{79414B21-433A-48EF-AF76-C433B05FFED3}" type="slidenum">
              <a:rPr lang="en-US" smtClean="0"/>
              <a:t>11</a:t>
            </a:fld>
            <a:endParaRPr lang="en-US"/>
          </a:p>
        </p:txBody>
      </p:sp>
    </p:spTree>
    <p:extLst>
      <p:ext uri="{BB962C8B-B14F-4D97-AF65-F5344CB8AC3E}">
        <p14:creationId xmlns:p14="http://schemas.microsoft.com/office/powerpoint/2010/main" val="241282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B48CB-76C5-3E28-EDF9-5133561EFA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6D5EC2-5DCD-40C2-952B-1BBCAB5C8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E046D8-9546-0EF8-6E15-8E23011F2886}"/>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5" name="Footer Placeholder 4">
            <a:extLst>
              <a:ext uri="{FF2B5EF4-FFF2-40B4-BE49-F238E27FC236}">
                <a16:creationId xmlns:a16="http://schemas.microsoft.com/office/drawing/2014/main" id="{C8CB19C1-8D0C-54CB-541A-036DBD744C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67A62-EB7C-8E9C-EA95-AD024CDD616B}"/>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2584812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2E0C-BF33-D9D3-848B-4751F54072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BD7E80-3BA0-5CE8-1F2E-DB358C8BB6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EC941A-035F-9AB7-E46D-2EFFC1B608C2}"/>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5" name="Footer Placeholder 4">
            <a:extLst>
              <a:ext uri="{FF2B5EF4-FFF2-40B4-BE49-F238E27FC236}">
                <a16:creationId xmlns:a16="http://schemas.microsoft.com/office/drawing/2014/main" id="{9A87E785-24F1-F736-5499-0F0B2D471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46E61-DA92-22E1-13B1-28822296DAF6}"/>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82200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95934F-1920-8DE4-6DD4-C49CA59C68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5CFD6-30A2-D78C-477C-1065E9558F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61566-7292-8DB8-9364-141A9AB242CA}"/>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5" name="Footer Placeholder 4">
            <a:extLst>
              <a:ext uri="{FF2B5EF4-FFF2-40B4-BE49-F238E27FC236}">
                <a16:creationId xmlns:a16="http://schemas.microsoft.com/office/drawing/2014/main" id="{645650FB-2CD2-3350-D64D-5135CE21F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D2CE4A-FF05-8E55-DB1B-5FA0AFE4B196}"/>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416332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8" descr="FDL_4K.png">
            <a:extLst>
              <a:ext uri="{FF2B5EF4-FFF2-40B4-BE49-F238E27FC236}">
                <a16:creationId xmlns:a16="http://schemas.microsoft.com/office/drawing/2014/main" id="{4929DECE-CB57-C21D-14D7-14486B10B8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76967" y="2138363"/>
            <a:ext cx="1530351"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3656799" y="1650332"/>
            <a:ext cx="6341173" cy="2110257"/>
          </a:xfrm>
          <a:prstGeom prst="rect">
            <a:avLst/>
          </a:prstGeom>
        </p:spPr>
        <p:txBody>
          <a:bodyPr rtlCol="0">
            <a:noAutofit/>
          </a:bodyPr>
          <a:lstStyle>
            <a:lvl1pPr>
              <a:defRPr sz="4000"/>
            </a:lvl1pPr>
          </a:lstStyle>
          <a:p>
            <a:r>
              <a:rPr lang="en-US" dirty="0"/>
              <a:t>Click to edit Master title style</a:t>
            </a:r>
          </a:p>
        </p:txBody>
      </p:sp>
      <p:sp>
        <p:nvSpPr>
          <p:cNvPr id="3" name="Slide Number Placeholder 5">
            <a:extLst>
              <a:ext uri="{FF2B5EF4-FFF2-40B4-BE49-F238E27FC236}">
                <a16:creationId xmlns:a16="http://schemas.microsoft.com/office/drawing/2014/main" id="{771A0690-96BC-CC74-CEB9-798A017DBDC2}"/>
              </a:ext>
            </a:extLst>
          </p:cNvPr>
          <p:cNvSpPr>
            <a:spLocks noGrp="1"/>
          </p:cNvSpPr>
          <p:nvPr>
            <p:ph type="sldNum" sz="quarter" idx="10"/>
          </p:nvPr>
        </p:nvSpPr>
        <p:spPr/>
        <p:txBody>
          <a:bodyPr/>
          <a:lstStyle>
            <a:lvl1pPr>
              <a:defRPr/>
            </a:lvl1pPr>
          </a:lstStyle>
          <a:p>
            <a:pPr>
              <a:defRPr/>
            </a:pPr>
            <a:fld id="{BDBAD792-2F5E-46A7-8C8C-0C9893E903CD}" type="slidenum">
              <a:rPr lang="en-US" altLang="en-US"/>
              <a:pPr>
                <a:defRPr/>
              </a:pPr>
              <a:t>‹#›</a:t>
            </a:fld>
            <a:endParaRPr lang="en-US" altLang="en-US"/>
          </a:p>
        </p:txBody>
      </p:sp>
      <p:sp>
        <p:nvSpPr>
          <p:cNvPr id="4" name="Date Placeholder 6">
            <a:extLst>
              <a:ext uri="{FF2B5EF4-FFF2-40B4-BE49-F238E27FC236}">
                <a16:creationId xmlns:a16="http://schemas.microsoft.com/office/drawing/2014/main" id="{5F40A419-6EA6-769E-6C58-8F19B8EB1CB8}"/>
              </a:ext>
            </a:extLst>
          </p:cNvPr>
          <p:cNvSpPr>
            <a:spLocks noGrp="1"/>
          </p:cNvSpPr>
          <p:nvPr>
            <p:ph type="dt" sz="half" idx="11"/>
          </p:nvPr>
        </p:nvSpPr>
        <p:spPr>
          <a:xfrm>
            <a:off x="5088467" y="6508751"/>
            <a:ext cx="2844800" cy="365125"/>
          </a:xfrm>
          <a:prstGeom prst="rect">
            <a:avLst/>
          </a:prstGeom>
        </p:spPr>
        <p:txBody>
          <a:bodyPr/>
          <a:lstStyle>
            <a:lvl1pPr>
              <a:defRPr/>
            </a:lvl1pPr>
          </a:lstStyle>
          <a:p>
            <a:pPr>
              <a:defRPr/>
            </a:pPr>
            <a:fld id="{AB21DDC7-09F2-414C-BE12-DEAEA8C3E513}" type="datetime1">
              <a:rPr lang="en-US"/>
              <a:pPr>
                <a:defRPr/>
              </a:pPr>
              <a:t>7/15/2026</a:t>
            </a:fld>
            <a:endParaRPr lang="en-US" dirty="0"/>
          </a:p>
        </p:txBody>
      </p:sp>
    </p:spTree>
    <p:extLst>
      <p:ext uri="{BB962C8B-B14F-4D97-AF65-F5344CB8AC3E}">
        <p14:creationId xmlns:p14="http://schemas.microsoft.com/office/powerpoint/2010/main" val="2511792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044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2" name="Picture 8" descr="FDL_4K.png">
            <a:extLst>
              <a:ext uri="{FF2B5EF4-FFF2-40B4-BE49-F238E27FC236}">
                <a16:creationId xmlns:a16="http://schemas.microsoft.com/office/drawing/2014/main" id="{4929DECE-CB57-C21D-14D7-14486B10B8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76967" y="2138363"/>
            <a:ext cx="1530351"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3656799" y="1650332"/>
            <a:ext cx="6341173" cy="2110257"/>
          </a:xfrm>
          <a:prstGeom prst="rect">
            <a:avLst/>
          </a:prstGeom>
        </p:spPr>
        <p:txBody>
          <a:bodyPr rtlCol="0">
            <a:noAutofit/>
          </a:bodyPr>
          <a:lstStyle>
            <a:lvl1pPr>
              <a:defRPr sz="4000"/>
            </a:lvl1pPr>
          </a:lstStyle>
          <a:p>
            <a:r>
              <a:rPr lang="en-US" dirty="0"/>
              <a:t>Click to edit Master title style</a:t>
            </a:r>
          </a:p>
        </p:txBody>
      </p:sp>
      <p:sp>
        <p:nvSpPr>
          <p:cNvPr id="3" name="Slide Number Placeholder 5">
            <a:extLst>
              <a:ext uri="{FF2B5EF4-FFF2-40B4-BE49-F238E27FC236}">
                <a16:creationId xmlns:a16="http://schemas.microsoft.com/office/drawing/2014/main" id="{771A0690-96BC-CC74-CEB9-798A017DBDC2}"/>
              </a:ext>
            </a:extLst>
          </p:cNvPr>
          <p:cNvSpPr>
            <a:spLocks noGrp="1"/>
          </p:cNvSpPr>
          <p:nvPr>
            <p:ph type="sldNum" sz="quarter" idx="10"/>
          </p:nvPr>
        </p:nvSpPr>
        <p:spPr/>
        <p:txBody>
          <a:bodyPr/>
          <a:lstStyle>
            <a:lvl1pPr>
              <a:defRPr/>
            </a:lvl1pPr>
          </a:lstStyle>
          <a:p>
            <a:pPr>
              <a:defRPr/>
            </a:pPr>
            <a:fld id="{BDBAD792-2F5E-46A7-8C8C-0C9893E903CD}" type="slidenum">
              <a:rPr lang="en-US" altLang="en-US"/>
              <a:pPr>
                <a:defRPr/>
              </a:pPr>
              <a:t>‹#›</a:t>
            </a:fld>
            <a:endParaRPr lang="en-US" altLang="en-US"/>
          </a:p>
        </p:txBody>
      </p:sp>
      <p:sp>
        <p:nvSpPr>
          <p:cNvPr id="4" name="Date Placeholder 6">
            <a:extLst>
              <a:ext uri="{FF2B5EF4-FFF2-40B4-BE49-F238E27FC236}">
                <a16:creationId xmlns:a16="http://schemas.microsoft.com/office/drawing/2014/main" id="{5F40A419-6EA6-769E-6C58-8F19B8EB1CB8}"/>
              </a:ext>
            </a:extLst>
          </p:cNvPr>
          <p:cNvSpPr>
            <a:spLocks noGrp="1"/>
          </p:cNvSpPr>
          <p:nvPr>
            <p:ph type="dt" sz="half" idx="11"/>
          </p:nvPr>
        </p:nvSpPr>
        <p:spPr>
          <a:xfrm>
            <a:off x="5088467" y="6508751"/>
            <a:ext cx="2844800" cy="365125"/>
          </a:xfrm>
          <a:prstGeom prst="rect">
            <a:avLst/>
          </a:prstGeom>
        </p:spPr>
        <p:txBody>
          <a:bodyPr/>
          <a:lstStyle>
            <a:lvl1pPr>
              <a:defRPr/>
            </a:lvl1pPr>
          </a:lstStyle>
          <a:p>
            <a:pPr>
              <a:defRPr/>
            </a:pPr>
            <a:fld id="{AB21DDC7-09F2-414C-BE12-DEAEA8C3E513}" type="datetime1">
              <a:rPr lang="en-US"/>
              <a:pPr>
                <a:defRPr/>
              </a:pPr>
              <a:t>7/15/2026</a:t>
            </a:fld>
            <a:endParaRPr lang="en-US" dirty="0"/>
          </a:p>
        </p:txBody>
      </p:sp>
    </p:spTree>
    <p:extLst>
      <p:ext uri="{BB962C8B-B14F-4D97-AF65-F5344CB8AC3E}">
        <p14:creationId xmlns:p14="http://schemas.microsoft.com/office/powerpoint/2010/main" val="341330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9D08-C2DB-3662-922D-EA1E8DB36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2F4D8-5107-8931-BFE5-73D6CFB36E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6C309-6BFA-9446-765A-E4385B3A2E47}"/>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5" name="Footer Placeholder 4">
            <a:extLst>
              <a:ext uri="{FF2B5EF4-FFF2-40B4-BE49-F238E27FC236}">
                <a16:creationId xmlns:a16="http://schemas.microsoft.com/office/drawing/2014/main" id="{9603A176-F8CA-82AB-CE35-C8BB3E767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EEB17-A4DC-6BFC-2F1E-644B15557135}"/>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216212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58EE-23E1-9C0F-CDDC-880AF28CF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7105D-AAD9-5864-2180-B9C4F4892A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FDADF4-C371-13DD-B522-7FD15E104734}"/>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5" name="Footer Placeholder 4">
            <a:extLst>
              <a:ext uri="{FF2B5EF4-FFF2-40B4-BE49-F238E27FC236}">
                <a16:creationId xmlns:a16="http://schemas.microsoft.com/office/drawing/2014/main" id="{931B54A9-E433-9DF6-CC9A-F2EE0FC85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4033C-BDCC-5AC1-CD3E-050B2B1CDDD5}"/>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2853181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87E9-4A39-9A14-FAE4-8AA9DBE54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6D038-285F-B799-8CFB-D85CB4CA9B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F36E5-4E63-4CA9-ADBF-1156E8F1FD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FD73DA-E677-19D1-01CB-F4193864AF9B}"/>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6" name="Footer Placeholder 5">
            <a:extLst>
              <a:ext uri="{FF2B5EF4-FFF2-40B4-BE49-F238E27FC236}">
                <a16:creationId xmlns:a16="http://schemas.microsoft.com/office/drawing/2014/main" id="{82167351-FF75-8F15-EEF6-F527CDC92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7D6015-F398-C2CE-CC0D-98365DE4853F}"/>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192947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DA64-FAF3-67F6-6111-8397E20AE4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4DAACB-D1B0-BCA4-1FE3-840D2455C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76BE30-4C44-C3C2-A231-46DCC20853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60414-6F54-020B-E19E-B2A038829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17039A-DD58-D257-F5D8-9794B1C984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E88EF-EA98-BA58-88ED-8B5927B8EE76}"/>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8" name="Footer Placeholder 7">
            <a:extLst>
              <a:ext uri="{FF2B5EF4-FFF2-40B4-BE49-F238E27FC236}">
                <a16:creationId xmlns:a16="http://schemas.microsoft.com/office/drawing/2014/main" id="{932E00AF-FCCF-9F6F-ABFC-FAD8573441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43BE2F-5552-D9B9-FCE5-84FDB0AC4B47}"/>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195870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8AC7-281A-E31A-6CAB-4173D1FE1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13705-6830-3EB5-384E-297BE12FE8BE}"/>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4" name="Footer Placeholder 3">
            <a:extLst>
              <a:ext uri="{FF2B5EF4-FFF2-40B4-BE49-F238E27FC236}">
                <a16:creationId xmlns:a16="http://schemas.microsoft.com/office/drawing/2014/main" id="{1D0BA681-C1AB-5720-D70B-09D43F18AC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2CAD4C-84F6-FD31-38A7-1C7B643710B3}"/>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407046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13C92-2233-D73B-9AD8-CBE04F38C3A7}"/>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3" name="Footer Placeholder 2">
            <a:extLst>
              <a:ext uri="{FF2B5EF4-FFF2-40B4-BE49-F238E27FC236}">
                <a16:creationId xmlns:a16="http://schemas.microsoft.com/office/drawing/2014/main" id="{EF30551B-5E14-F8AC-F20E-6DA74D53EF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B5DBE7-8562-9081-C167-BD7ADAB1FE53}"/>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51805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DDEF7-E956-4651-740E-F9D6A5D2F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9A4A3E-859F-AB64-215B-B9F1F6055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F8E337-BADB-C3D8-EB5F-BE2D8D60B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81347-CA51-272D-7C8F-D47EC54A6FE1}"/>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6" name="Footer Placeholder 5">
            <a:extLst>
              <a:ext uri="{FF2B5EF4-FFF2-40B4-BE49-F238E27FC236}">
                <a16:creationId xmlns:a16="http://schemas.microsoft.com/office/drawing/2014/main" id="{E5E7F795-EA81-E369-C204-2FFE1C29C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F0814-F83B-E1B1-67D4-D19B04B82C97}"/>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171981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195FF-1254-C308-0280-F89EBE865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619B34-C40B-53B0-E485-15AC76A13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146D8E-C221-7C4F-978D-49F29BDCF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E10815-8EE0-F277-7F04-C295EF2ED32A}"/>
              </a:ext>
            </a:extLst>
          </p:cNvPr>
          <p:cNvSpPr>
            <a:spLocks noGrp="1"/>
          </p:cNvSpPr>
          <p:nvPr>
            <p:ph type="dt" sz="half" idx="10"/>
          </p:nvPr>
        </p:nvSpPr>
        <p:spPr/>
        <p:txBody>
          <a:bodyPr/>
          <a:lstStyle/>
          <a:p>
            <a:fld id="{3B346B22-811C-2E44-A6AA-43A4AA4E301E}" type="datetimeFigureOut">
              <a:rPr lang="en-US" smtClean="0"/>
              <a:t>7/15/2026</a:t>
            </a:fld>
            <a:endParaRPr lang="en-US"/>
          </a:p>
        </p:txBody>
      </p:sp>
      <p:sp>
        <p:nvSpPr>
          <p:cNvPr id="6" name="Footer Placeholder 5">
            <a:extLst>
              <a:ext uri="{FF2B5EF4-FFF2-40B4-BE49-F238E27FC236}">
                <a16:creationId xmlns:a16="http://schemas.microsoft.com/office/drawing/2014/main" id="{03284670-6C7E-9A28-50AA-05F357C0B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396D0-C425-AD09-0589-FE370A336F74}"/>
              </a:ext>
            </a:extLst>
          </p:cNvPr>
          <p:cNvSpPr>
            <a:spLocks noGrp="1"/>
          </p:cNvSpPr>
          <p:nvPr>
            <p:ph type="sldNum" sz="quarter" idx="12"/>
          </p:nvPr>
        </p:nvSpPr>
        <p:spPr/>
        <p:txBody>
          <a:bodyPr/>
          <a:lstStyle/>
          <a:p>
            <a:fld id="{974F0CC1-5574-6841-8E96-39A33BF4B494}" type="slidenum">
              <a:rPr lang="en-US" smtClean="0"/>
              <a:t>‹#›</a:t>
            </a:fld>
            <a:endParaRPr lang="en-US"/>
          </a:p>
        </p:txBody>
      </p:sp>
    </p:spTree>
    <p:extLst>
      <p:ext uri="{BB962C8B-B14F-4D97-AF65-F5344CB8AC3E}">
        <p14:creationId xmlns:p14="http://schemas.microsoft.com/office/powerpoint/2010/main" val="417308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61660-1356-6F77-3AC1-C7639A2EE4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87C9AB-EC6A-50FA-7F9F-071C68176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CDABF-31DD-C83C-293C-31480023B6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346B22-811C-2E44-A6AA-43A4AA4E301E}" type="datetimeFigureOut">
              <a:rPr lang="en-US" smtClean="0"/>
              <a:t>7/15/2026</a:t>
            </a:fld>
            <a:endParaRPr lang="en-US"/>
          </a:p>
        </p:txBody>
      </p:sp>
      <p:sp>
        <p:nvSpPr>
          <p:cNvPr id="5" name="Footer Placeholder 4">
            <a:extLst>
              <a:ext uri="{FF2B5EF4-FFF2-40B4-BE49-F238E27FC236}">
                <a16:creationId xmlns:a16="http://schemas.microsoft.com/office/drawing/2014/main" id="{F5A772E8-AE4F-12A4-A96A-EFEB82049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4A7F12-CBF8-9ED9-BABD-0769C4D9E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4F0CC1-5574-6841-8E96-39A33BF4B494}" type="slidenum">
              <a:rPr lang="en-US" smtClean="0"/>
              <a:t>‹#›</a:t>
            </a:fld>
            <a:endParaRPr lang="en-US"/>
          </a:p>
        </p:txBody>
      </p:sp>
    </p:spTree>
    <p:extLst>
      <p:ext uri="{BB962C8B-B14F-4D97-AF65-F5344CB8AC3E}">
        <p14:creationId xmlns:p14="http://schemas.microsoft.com/office/powerpoint/2010/main" val="152065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47AB6-B69A-1BA7-3578-A4ECB2829801}"/>
            </a:ext>
          </a:extLst>
        </p:cNvPr>
        <p:cNvGrpSpPr/>
        <p:nvPr/>
      </p:nvGrpSpPr>
      <p:grpSpPr>
        <a:xfrm>
          <a:off x="0" y="0"/>
          <a:ext cx="0" cy="0"/>
          <a:chOff x="0" y="0"/>
          <a:chExt cx="0" cy="0"/>
        </a:xfrm>
      </p:grpSpPr>
      <p:sp>
        <p:nvSpPr>
          <p:cNvPr id="12290" name="Title 1">
            <a:extLst>
              <a:ext uri="{FF2B5EF4-FFF2-40B4-BE49-F238E27FC236}">
                <a16:creationId xmlns:a16="http://schemas.microsoft.com/office/drawing/2014/main" id="{653DC7F9-E86B-275A-C648-DD2344290E5A}"/>
              </a:ext>
            </a:extLst>
          </p:cNvPr>
          <p:cNvSpPr>
            <a:spLocks noGrp="1"/>
          </p:cNvSpPr>
          <p:nvPr>
            <p:ph type="title" idx="4294967295"/>
          </p:nvPr>
        </p:nvSpPr>
        <p:spPr>
          <a:xfrm>
            <a:off x="3108625" y="1371942"/>
            <a:ext cx="7493471" cy="3657257"/>
          </a:xfrm>
        </p:spPr>
        <p:txBody>
          <a:bodyPr>
            <a:normAutofit fontScale="90000"/>
          </a:bodyPr>
          <a:lstStyle/>
          <a:p>
            <a:pPr algn="ctr">
              <a:defRPr/>
            </a:pPr>
            <a:br>
              <a:rPr lang="en-US" altLang="en-US" sz="3600" i="1" dirty="0">
                <a:solidFill>
                  <a:schemeClr val="tx2">
                    <a:lumMod val="75000"/>
                  </a:schemeClr>
                </a:solidFill>
                <a:latin typeface="Helvetica" panose="020B0604020202020204" pitchFamily="34" charset="0"/>
              </a:rPr>
            </a:br>
            <a:r>
              <a:rPr lang="en-US" altLang="en-US" sz="3600" b="1" i="1" dirty="0">
                <a:solidFill>
                  <a:srgbClr val="C00000"/>
                </a:solidFill>
                <a:latin typeface="Helvetica" panose="020B0604020202020204" pitchFamily="34" charset="0"/>
              </a:rPr>
              <a:t>Welcome to: </a:t>
            </a:r>
            <a:br>
              <a:rPr lang="en-US" altLang="en-US" sz="3600" i="1" dirty="0">
                <a:solidFill>
                  <a:schemeClr val="tx2">
                    <a:lumMod val="75000"/>
                  </a:schemeClr>
                </a:solidFill>
                <a:latin typeface="Helvetica" panose="020B0604020202020204" pitchFamily="34" charset="0"/>
              </a:rPr>
            </a:br>
            <a:br>
              <a:rPr lang="en-US" altLang="en-US" sz="3600" i="1" dirty="0">
                <a:solidFill>
                  <a:schemeClr val="tx2">
                    <a:lumMod val="75000"/>
                  </a:schemeClr>
                </a:solidFill>
                <a:latin typeface="Helvetica" panose="020B0604020202020204" pitchFamily="34" charset="0"/>
              </a:rPr>
            </a:br>
            <a:r>
              <a:rPr lang="en-US" altLang="en-US" sz="4900" b="1" dirty="0">
                <a:solidFill>
                  <a:srgbClr val="C00000"/>
                </a:solidFill>
                <a:latin typeface="Comic Sans MS" panose="030F0702030302020204" pitchFamily="66" charset="0"/>
              </a:rPr>
              <a:t>Acclimating the New Scout and Their Family to Your Unit</a:t>
            </a:r>
            <a:br>
              <a:rPr lang="en-US" altLang="en-US" dirty="0">
                <a:latin typeface="Helvetica" panose="020B0604020202020204" pitchFamily="34" charset="0"/>
              </a:rPr>
            </a:br>
            <a:br>
              <a:rPr lang="en-US" altLang="en-US" sz="2000" dirty="0">
                <a:latin typeface="Helvetica" panose="020B0604020202020204" pitchFamily="34" charset="0"/>
              </a:rPr>
            </a:br>
            <a:endParaRPr lang="en-US" altLang="en-US" sz="2800" i="1" dirty="0">
              <a:latin typeface="Helvetica" panose="020B0604020202020204" pitchFamily="34" charset="0"/>
            </a:endParaRPr>
          </a:p>
        </p:txBody>
      </p:sp>
    </p:spTree>
    <p:extLst>
      <p:ext uri="{BB962C8B-B14F-4D97-AF65-F5344CB8AC3E}">
        <p14:creationId xmlns:p14="http://schemas.microsoft.com/office/powerpoint/2010/main" val="89179594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B5E20E-E36E-13CD-4BC8-9DDDDB2A1133}"/>
              </a:ext>
            </a:extLst>
          </p:cNvPr>
          <p:cNvPicPr>
            <a:picLocks noChangeAspect="1"/>
          </p:cNvPicPr>
          <p:nvPr/>
        </p:nvPicPr>
        <p:blipFill>
          <a:blip r:embed="rId3"/>
          <a:stretch>
            <a:fillRect/>
          </a:stretch>
        </p:blipFill>
        <p:spPr>
          <a:xfrm>
            <a:off x="1930400" y="0"/>
            <a:ext cx="10217168" cy="6858000"/>
          </a:xfrm>
          <a:prstGeom prst="rect">
            <a:avLst/>
          </a:prstGeom>
        </p:spPr>
      </p:pic>
    </p:spTree>
    <p:extLst>
      <p:ext uri="{BB962C8B-B14F-4D97-AF65-F5344CB8AC3E}">
        <p14:creationId xmlns:p14="http://schemas.microsoft.com/office/powerpoint/2010/main" val="378328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8B4D5B-9A54-32B1-5D82-A63C76B2FF57}"/>
              </a:ext>
            </a:extLst>
          </p:cNvPr>
          <p:cNvPicPr>
            <a:picLocks noChangeAspect="1"/>
          </p:cNvPicPr>
          <p:nvPr/>
        </p:nvPicPr>
        <p:blipFill>
          <a:blip r:embed="rId3"/>
          <a:stretch>
            <a:fillRect/>
          </a:stretch>
        </p:blipFill>
        <p:spPr>
          <a:xfrm>
            <a:off x="1968500" y="1"/>
            <a:ext cx="10225188" cy="6858000"/>
          </a:xfrm>
          <a:prstGeom prst="rect">
            <a:avLst/>
          </a:prstGeom>
        </p:spPr>
      </p:pic>
    </p:spTree>
    <p:extLst>
      <p:ext uri="{BB962C8B-B14F-4D97-AF65-F5344CB8AC3E}">
        <p14:creationId xmlns:p14="http://schemas.microsoft.com/office/powerpoint/2010/main" val="283665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2E65C6-F93C-6D43-CB54-D9C6B1FE9D0C}"/>
              </a:ext>
            </a:extLst>
          </p:cNvPr>
          <p:cNvPicPr>
            <a:picLocks noChangeAspect="1"/>
          </p:cNvPicPr>
          <p:nvPr/>
        </p:nvPicPr>
        <p:blipFill>
          <a:blip r:embed="rId3"/>
          <a:stretch>
            <a:fillRect/>
          </a:stretch>
        </p:blipFill>
        <p:spPr>
          <a:xfrm>
            <a:off x="1943100" y="0"/>
            <a:ext cx="10252686" cy="6858000"/>
          </a:xfrm>
          <a:prstGeom prst="rect">
            <a:avLst/>
          </a:prstGeom>
        </p:spPr>
      </p:pic>
    </p:spTree>
    <p:extLst>
      <p:ext uri="{BB962C8B-B14F-4D97-AF65-F5344CB8AC3E}">
        <p14:creationId xmlns:p14="http://schemas.microsoft.com/office/powerpoint/2010/main" val="308263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8E56F5-2673-E908-454A-DCC56F58B8EB}"/>
              </a:ext>
            </a:extLst>
          </p:cNvPr>
          <p:cNvPicPr>
            <a:picLocks noChangeAspect="1"/>
          </p:cNvPicPr>
          <p:nvPr/>
        </p:nvPicPr>
        <p:blipFill>
          <a:blip r:embed="rId3"/>
          <a:stretch>
            <a:fillRect/>
          </a:stretch>
        </p:blipFill>
        <p:spPr>
          <a:xfrm>
            <a:off x="1930400" y="409575"/>
            <a:ext cx="10261600" cy="5191125"/>
          </a:xfrm>
          <a:prstGeom prst="rect">
            <a:avLst/>
          </a:prstGeom>
        </p:spPr>
      </p:pic>
    </p:spTree>
    <p:extLst>
      <p:ext uri="{BB962C8B-B14F-4D97-AF65-F5344CB8AC3E}">
        <p14:creationId xmlns:p14="http://schemas.microsoft.com/office/powerpoint/2010/main" val="221601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E4A7F-5674-22E0-09E7-AF2DF2F1CC0A}"/>
              </a:ext>
            </a:extLst>
          </p:cNvPr>
          <p:cNvPicPr>
            <a:picLocks noChangeAspect="1"/>
          </p:cNvPicPr>
          <p:nvPr/>
        </p:nvPicPr>
        <p:blipFill>
          <a:blip r:embed="rId3"/>
          <a:stretch>
            <a:fillRect/>
          </a:stretch>
        </p:blipFill>
        <p:spPr>
          <a:xfrm>
            <a:off x="1930400" y="1"/>
            <a:ext cx="10286071" cy="6858000"/>
          </a:xfrm>
          <a:prstGeom prst="rect">
            <a:avLst/>
          </a:prstGeom>
        </p:spPr>
      </p:pic>
    </p:spTree>
    <p:extLst>
      <p:ext uri="{BB962C8B-B14F-4D97-AF65-F5344CB8AC3E}">
        <p14:creationId xmlns:p14="http://schemas.microsoft.com/office/powerpoint/2010/main" val="3691144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1F106-80A3-C95E-54C7-CE0129DD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36F6E0-0DF1-C5EC-99AD-F8CC263BE340}"/>
              </a:ext>
            </a:extLst>
          </p:cNvPr>
          <p:cNvSpPr>
            <a:spLocks noGrp="1"/>
          </p:cNvSpPr>
          <p:nvPr>
            <p:ph type="title"/>
          </p:nvPr>
        </p:nvSpPr>
        <p:spPr>
          <a:xfrm>
            <a:off x="4101299" y="1878932"/>
            <a:ext cx="6341173" cy="2110257"/>
          </a:xfrm>
        </p:spPr>
        <p:txBody>
          <a:bodyPr/>
          <a:lstStyle/>
          <a:p>
            <a:pPr algn="ctr"/>
            <a:r>
              <a:rPr lang="en-US" altLang="en-US" b="1" dirty="0">
                <a:solidFill>
                  <a:srgbClr val="C00000"/>
                </a:solidFill>
                <a:latin typeface="Comic Sans MS" panose="030F0702030302020204" pitchFamily="66" charset="0"/>
                <a:ea typeface="Calibri" panose="020F0502020204030204" pitchFamily="34" charset="0"/>
                <a:cs typeface="Helvetica" panose="020B0604020202020204" pitchFamily="34" charset="0"/>
              </a:rPr>
              <a:t>Who can help acclimate your new Scouts and their parents</a:t>
            </a:r>
            <a:endParaRPr lang="en-US"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1210390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0D2FF827-5F9E-F5FE-44CA-50A37C70D202}"/>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0CE399E9-078D-4222-BED6-BC4B24903612}" type="slidenum">
              <a:rPr lang="en-US" altLang="en-US" sz="1000">
                <a:solidFill>
                  <a:srgbClr val="95B3D7"/>
                </a:solidFill>
              </a:rPr>
              <a:pPr>
                <a:spcBef>
                  <a:spcPct val="0"/>
                </a:spcBef>
                <a:buFontTx/>
                <a:buNone/>
              </a:pPr>
              <a:t>16</a:t>
            </a:fld>
            <a:endParaRPr lang="en-US" altLang="en-US" sz="1000">
              <a:solidFill>
                <a:srgbClr val="95B3D7"/>
              </a:solidFill>
            </a:endParaRPr>
          </a:p>
        </p:txBody>
      </p:sp>
      <p:pic>
        <p:nvPicPr>
          <p:cNvPr id="28675" name="Picture 84" descr="Image result for clip art scouting husband and wife friendly faces">
            <a:extLst>
              <a:ext uri="{FF2B5EF4-FFF2-40B4-BE49-F238E27FC236}">
                <a16:creationId xmlns:a16="http://schemas.microsoft.com/office/drawing/2014/main" id="{03E7BB2A-5CB7-DF5F-A589-921812F88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2106613"/>
            <a:ext cx="1628775" cy="315595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peech Bubble: Oval 3">
            <a:extLst>
              <a:ext uri="{FF2B5EF4-FFF2-40B4-BE49-F238E27FC236}">
                <a16:creationId xmlns:a16="http://schemas.microsoft.com/office/drawing/2014/main" id="{48B425BB-C8CB-4909-AAEE-4BE068B89C54}"/>
              </a:ext>
            </a:extLst>
          </p:cNvPr>
          <p:cNvSpPr/>
          <p:nvPr/>
        </p:nvSpPr>
        <p:spPr>
          <a:xfrm>
            <a:off x="3540124" y="256166"/>
            <a:ext cx="5111750" cy="2273300"/>
          </a:xfrm>
          <a:prstGeom prst="wedgeEllipseCallout">
            <a:avLst>
              <a:gd name="adj1" fmla="val -84939"/>
              <a:gd name="adj2" fmla="val 62729"/>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altLang="en-US" sz="2800" b="1" dirty="0">
                <a:ea typeface="ヒラギノ角ゴ Pro W3"/>
                <a:cs typeface="ヒラギノ角ゴ Pro W3"/>
              </a:rPr>
              <a:t>First, we need to remember that our new Scouts &amp; Families need to be:</a:t>
            </a:r>
          </a:p>
        </p:txBody>
      </p:sp>
      <p:sp>
        <p:nvSpPr>
          <p:cNvPr id="6" name="Flowchart: Alternate Process 5">
            <a:extLst>
              <a:ext uri="{FF2B5EF4-FFF2-40B4-BE49-F238E27FC236}">
                <a16:creationId xmlns:a16="http://schemas.microsoft.com/office/drawing/2014/main" id="{3C00A32B-2433-4B74-6374-F0323F7F507E}"/>
              </a:ext>
            </a:extLst>
          </p:cNvPr>
          <p:cNvSpPr/>
          <p:nvPr/>
        </p:nvSpPr>
        <p:spPr>
          <a:xfrm>
            <a:off x="7785966" y="2613169"/>
            <a:ext cx="3380509" cy="1715366"/>
          </a:xfrm>
          <a:prstGeom prst="flowChartAlternateProcess">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marL="285750" indent="-285750">
              <a:buFont typeface="Wingdings" panose="05000000000000000000" pitchFamily="2" charset="2"/>
              <a:buChar char="Ø"/>
              <a:defRPr/>
            </a:pPr>
            <a:r>
              <a:rPr lang="en-US" altLang="en-US" sz="2600" b="1" dirty="0">
                <a:ea typeface="ヒラギノ角ゴ Pro W3"/>
                <a:cs typeface="ヒラギノ角ゴ Pro W3"/>
              </a:rPr>
              <a:t>Seen</a:t>
            </a:r>
          </a:p>
          <a:p>
            <a:pPr marL="285750" indent="-285750">
              <a:buFont typeface="Wingdings" panose="05000000000000000000" pitchFamily="2" charset="2"/>
              <a:buChar char="Ø"/>
              <a:defRPr/>
            </a:pPr>
            <a:r>
              <a:rPr lang="en-US" altLang="en-US" sz="2600" b="1" dirty="0">
                <a:ea typeface="ヒラギノ角ゴ Pro W3"/>
                <a:cs typeface="ヒラギノ角ゴ Pro W3"/>
              </a:rPr>
              <a:t>Heard</a:t>
            </a:r>
          </a:p>
          <a:p>
            <a:pPr marL="285750" indent="-285750">
              <a:buFont typeface="Wingdings" panose="05000000000000000000" pitchFamily="2" charset="2"/>
              <a:buChar char="Ø"/>
              <a:defRPr/>
            </a:pPr>
            <a:r>
              <a:rPr lang="en-US" altLang="en-US" sz="2600" b="1" dirty="0">
                <a:ea typeface="ヒラギノ角ゴ Pro W3"/>
                <a:cs typeface="ヒラギノ角ゴ Pro W3"/>
              </a:rPr>
              <a:t>Validated (Included)</a:t>
            </a:r>
            <a:endParaRPr lang="en-US" altLang="en-US" sz="2600" dirty="0">
              <a:ea typeface="ヒラギノ角ゴ Pro W3"/>
              <a:cs typeface="ヒラギノ角ゴ Pro W3"/>
            </a:endParaRPr>
          </a:p>
        </p:txBody>
      </p:sp>
      <p:sp>
        <p:nvSpPr>
          <p:cNvPr id="7" name="Wave 6">
            <a:extLst>
              <a:ext uri="{FF2B5EF4-FFF2-40B4-BE49-F238E27FC236}">
                <a16:creationId xmlns:a16="http://schemas.microsoft.com/office/drawing/2014/main" id="{317793EB-D853-0D1C-A3B5-3B776CC9E84E}"/>
              </a:ext>
            </a:extLst>
          </p:cNvPr>
          <p:cNvSpPr/>
          <p:nvPr/>
        </p:nvSpPr>
        <p:spPr>
          <a:xfrm>
            <a:off x="3157104" y="4462464"/>
            <a:ext cx="5877791" cy="1893886"/>
          </a:xfrm>
          <a:prstGeom prst="wav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en-US" sz="2400" b="1" dirty="0">
                <a:ea typeface="ヒラギノ角ゴ Pro W3"/>
                <a:cs typeface="Calibri" panose="020F0502020204030204" pitchFamily="34" charset="0"/>
              </a:rPr>
              <a:t>This even holds true for our existing </a:t>
            </a:r>
          </a:p>
          <a:p>
            <a:pPr algn="ctr">
              <a:defRPr/>
            </a:pPr>
            <a:r>
              <a:rPr lang="en-US" altLang="en-US" sz="2400" b="1" dirty="0">
                <a:ea typeface="ヒラギノ角ゴ Pro W3"/>
                <a:cs typeface="Calibri" panose="020F0502020204030204" pitchFamily="34" charset="0"/>
              </a:rPr>
              <a:t>Scouts and their families!!!!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16F407B8-02EC-4641-0DA4-2F9A93A2EEDC}"/>
              </a:ext>
            </a:extLst>
          </p:cNvPr>
          <p:cNvSpPr>
            <a:spLocks noGrp="1" noChangeArrowheads="1"/>
          </p:cNvSpPr>
          <p:nvPr>
            <p:ph type="sldNum" sz="quarter" idx="11"/>
          </p:nvPr>
        </p:nvSpPr>
        <p:spPr bwMode="auto">
          <a:xfrm>
            <a:off x="10134600" y="635635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5163">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defTabSz="665163">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defTabSz="665163">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defTabSz="665163">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defTabSz="665163">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665163"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665163"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665163"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665163"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F9B2C36B-25D2-46A9-8FE5-0D67C1BE143D}" type="slidenum">
              <a:rPr lang="en-US" altLang="en-US" sz="1200" b="0">
                <a:solidFill>
                  <a:srgbClr val="898989"/>
                </a:solidFill>
                <a:latin typeface="Calibri" panose="020F0502020204030204" pitchFamily="34" charset="0"/>
              </a:rPr>
              <a:pPr>
                <a:spcBef>
                  <a:spcPct val="0"/>
                </a:spcBef>
                <a:buFontTx/>
                <a:buNone/>
              </a:pPr>
              <a:t>17</a:t>
            </a:fld>
            <a:endParaRPr lang="en-US" altLang="en-US" sz="1200" b="0">
              <a:solidFill>
                <a:srgbClr val="000000"/>
              </a:solidFill>
              <a:latin typeface="Calibri" panose="020F0502020204030204" pitchFamily="34" charset="0"/>
            </a:endParaRPr>
          </a:p>
        </p:txBody>
      </p:sp>
      <p:pic>
        <p:nvPicPr>
          <p:cNvPr id="32771" name="Picture 2">
            <a:extLst>
              <a:ext uri="{FF2B5EF4-FFF2-40B4-BE49-F238E27FC236}">
                <a16:creationId xmlns:a16="http://schemas.microsoft.com/office/drawing/2014/main" id="{E21FD129-80DE-6190-4985-306C53E51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782" y="2238376"/>
            <a:ext cx="751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a:extLst>
              <a:ext uri="{FF2B5EF4-FFF2-40B4-BE49-F238E27FC236}">
                <a16:creationId xmlns:a16="http://schemas.microsoft.com/office/drawing/2014/main" id="{7A57D4EE-9582-B667-62F3-DDB5E87D3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4" y="0"/>
            <a:ext cx="61801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croll: Horizontal 3">
            <a:extLst>
              <a:ext uri="{FF2B5EF4-FFF2-40B4-BE49-F238E27FC236}">
                <a16:creationId xmlns:a16="http://schemas.microsoft.com/office/drawing/2014/main" id="{76EC2A1C-CBC0-538E-E595-DA34A1702DA3}"/>
              </a:ext>
            </a:extLst>
          </p:cNvPr>
          <p:cNvSpPr/>
          <p:nvPr/>
        </p:nvSpPr>
        <p:spPr>
          <a:xfrm>
            <a:off x="3319464" y="4596005"/>
            <a:ext cx="7020718" cy="1757172"/>
          </a:xfrm>
          <a:prstGeom prst="horizontalScroll">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latin typeface="Comic Sans MS" panose="030F0702030302020204" pitchFamily="66" charset="0"/>
              </a:rPr>
              <a:t>WHO can make a good New Member Coordinator?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8DA480-638F-DD2E-9E4C-C5E2B78B78D2}"/>
              </a:ext>
            </a:extLst>
          </p:cNvPr>
          <p:cNvPicPr>
            <a:picLocks noChangeAspect="1"/>
          </p:cNvPicPr>
          <p:nvPr/>
        </p:nvPicPr>
        <p:blipFill>
          <a:blip r:embed="rId3"/>
          <a:stretch>
            <a:fillRect/>
          </a:stretch>
        </p:blipFill>
        <p:spPr>
          <a:xfrm>
            <a:off x="1931126" y="108540"/>
            <a:ext cx="4587941" cy="2114323"/>
          </a:xfrm>
          <a:prstGeom prst="rect">
            <a:avLst/>
          </a:prstGeom>
        </p:spPr>
      </p:pic>
      <p:pic>
        <p:nvPicPr>
          <p:cNvPr id="3" name="Picture 2">
            <a:extLst>
              <a:ext uri="{FF2B5EF4-FFF2-40B4-BE49-F238E27FC236}">
                <a16:creationId xmlns:a16="http://schemas.microsoft.com/office/drawing/2014/main" id="{9C656E02-99A8-2016-3532-7FE120815AF3}"/>
              </a:ext>
            </a:extLst>
          </p:cNvPr>
          <p:cNvPicPr>
            <a:picLocks noChangeAspect="1"/>
          </p:cNvPicPr>
          <p:nvPr/>
        </p:nvPicPr>
        <p:blipFill>
          <a:blip r:embed="rId4"/>
          <a:stretch>
            <a:fillRect/>
          </a:stretch>
        </p:blipFill>
        <p:spPr>
          <a:xfrm>
            <a:off x="7092679" y="1493521"/>
            <a:ext cx="4518990" cy="2969622"/>
          </a:xfrm>
          <a:prstGeom prst="rect">
            <a:avLst/>
          </a:prstGeom>
        </p:spPr>
      </p:pic>
      <p:pic>
        <p:nvPicPr>
          <p:cNvPr id="6" name="Picture 5">
            <a:extLst>
              <a:ext uri="{FF2B5EF4-FFF2-40B4-BE49-F238E27FC236}">
                <a16:creationId xmlns:a16="http://schemas.microsoft.com/office/drawing/2014/main" id="{160D4832-B0DF-8BB2-E7AC-E5A0461EB35B}"/>
              </a:ext>
            </a:extLst>
          </p:cNvPr>
          <p:cNvPicPr>
            <a:picLocks noChangeAspect="1"/>
          </p:cNvPicPr>
          <p:nvPr/>
        </p:nvPicPr>
        <p:blipFill>
          <a:blip r:embed="rId5"/>
          <a:stretch>
            <a:fillRect/>
          </a:stretch>
        </p:blipFill>
        <p:spPr>
          <a:xfrm>
            <a:off x="2277027" y="2838446"/>
            <a:ext cx="4242040" cy="3911014"/>
          </a:xfrm>
          <a:prstGeom prst="rect">
            <a:avLst/>
          </a:prstGeom>
        </p:spPr>
      </p:pic>
      <p:sp>
        <p:nvSpPr>
          <p:cNvPr id="7" name="TextBox 6">
            <a:extLst>
              <a:ext uri="{FF2B5EF4-FFF2-40B4-BE49-F238E27FC236}">
                <a16:creationId xmlns:a16="http://schemas.microsoft.com/office/drawing/2014/main" id="{E262B6B4-EC79-7982-61E3-ABFE34DDB365}"/>
              </a:ext>
            </a:extLst>
          </p:cNvPr>
          <p:cNvSpPr txBox="1"/>
          <p:nvPr/>
        </p:nvSpPr>
        <p:spPr>
          <a:xfrm>
            <a:off x="152002" y="2838446"/>
            <a:ext cx="1611085" cy="1477328"/>
          </a:xfrm>
          <a:prstGeom prst="rect">
            <a:avLst/>
          </a:prstGeom>
          <a:solidFill>
            <a:schemeClr val="bg1"/>
          </a:solidFill>
        </p:spPr>
        <p:txBody>
          <a:bodyPr wrap="square" rtlCol="0">
            <a:spAutoFit/>
          </a:bodyPr>
          <a:lstStyle/>
          <a:p>
            <a:pPr algn="ctr"/>
            <a:r>
              <a:rPr lang="en-US" b="1" dirty="0">
                <a:solidFill>
                  <a:srgbClr val="C00000"/>
                </a:solidFill>
              </a:rPr>
              <a:t>New Member Coordinator</a:t>
            </a:r>
          </a:p>
          <a:p>
            <a:pPr algn="ctr"/>
            <a:endParaRPr lang="en-US" b="1" dirty="0">
              <a:solidFill>
                <a:srgbClr val="C00000"/>
              </a:solidFill>
            </a:endParaRPr>
          </a:p>
          <a:p>
            <a:pPr algn="ctr"/>
            <a:r>
              <a:rPr lang="en-US" b="1" dirty="0">
                <a:solidFill>
                  <a:srgbClr val="C00000"/>
                </a:solidFill>
              </a:rPr>
              <a:t>Elements of the Job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EA98E40-9284-C8E7-4EBE-EDC82EA155C1}"/>
              </a:ext>
            </a:extLst>
          </p:cNvPr>
          <p:cNvSpPr>
            <a:spLocks noGrp="1"/>
          </p:cNvSpPr>
          <p:nvPr>
            <p:ph idx="1"/>
          </p:nvPr>
        </p:nvSpPr>
        <p:spPr>
          <a:xfrm>
            <a:off x="2116665" y="431007"/>
            <a:ext cx="9889068" cy="5749660"/>
          </a:xfrm>
        </p:spPr>
        <p:txBody>
          <a:bodyPr>
            <a:normAutofit fontScale="92500" lnSpcReduction="10000"/>
          </a:bodyPr>
          <a:lstStyle/>
          <a:p>
            <a:pPr marL="514350" indent="-514350">
              <a:buFont typeface="+mj-lt"/>
              <a:buAutoNum type="arabicPeriod"/>
            </a:pPr>
            <a:r>
              <a:rPr lang="en-US" b="1" dirty="0">
                <a:solidFill>
                  <a:srgbClr val="C00000"/>
                </a:solidFill>
              </a:rPr>
              <a:t>Build Awareness and interest</a:t>
            </a:r>
          </a:p>
          <a:p>
            <a:pPr lvl="1"/>
            <a:r>
              <a:rPr lang="en-US" dirty="0"/>
              <a:t>Tell the story of how local Scouts are having fun with a purpose</a:t>
            </a:r>
          </a:p>
          <a:p>
            <a:pPr lvl="1"/>
            <a:r>
              <a:rPr lang="en-US" dirty="0"/>
              <a:t>Showcase Scouting in your community</a:t>
            </a:r>
            <a:br>
              <a:rPr lang="en-US" dirty="0"/>
            </a:br>
            <a:endParaRPr lang="en-US" dirty="0"/>
          </a:p>
          <a:p>
            <a:pPr marL="514350" indent="-514350">
              <a:buFont typeface="+mj-lt"/>
              <a:buAutoNum type="arabicPeriod"/>
            </a:pPr>
            <a:r>
              <a:rPr lang="en-US" b="1" dirty="0">
                <a:solidFill>
                  <a:srgbClr val="C00000"/>
                </a:solidFill>
              </a:rPr>
              <a:t>Coordinate effective recruitment</a:t>
            </a:r>
          </a:p>
          <a:p>
            <a:pPr lvl="1"/>
            <a:r>
              <a:rPr lang="en-US" dirty="0"/>
              <a:t>Help the unit be prepared for new members</a:t>
            </a:r>
          </a:p>
          <a:p>
            <a:pPr lvl="1"/>
            <a:r>
              <a:rPr lang="en-US" dirty="0"/>
              <a:t>Use BeAScout effectively</a:t>
            </a:r>
            <a:br>
              <a:rPr lang="en-US" dirty="0"/>
            </a:br>
            <a:endParaRPr lang="en-US" dirty="0"/>
          </a:p>
          <a:p>
            <a:pPr marL="514350" indent="-514350">
              <a:buFont typeface="+mj-lt"/>
              <a:buAutoNum type="arabicPeriod"/>
            </a:pPr>
            <a:r>
              <a:rPr lang="en-US" b="1" dirty="0">
                <a:solidFill>
                  <a:srgbClr val="C00000"/>
                </a:solidFill>
              </a:rPr>
              <a:t>Guide the welcome, onboarding, and continuous engagement</a:t>
            </a:r>
          </a:p>
          <a:p>
            <a:pPr lvl="1"/>
            <a:r>
              <a:rPr lang="en-US" dirty="0"/>
              <a:t>Collaborate with leaders (adults and youth) to help everyone focus on how best to welcome new members</a:t>
            </a:r>
          </a:p>
          <a:p>
            <a:pPr lvl="1"/>
            <a:r>
              <a:rPr lang="en-US" dirty="0"/>
              <a:t>Take steps to be sure every youth and family is positively engaged over the next 30 days – and over the following months and years</a:t>
            </a:r>
          </a:p>
          <a:p>
            <a:pPr lvl="1"/>
            <a:r>
              <a:rPr lang="en-US" dirty="0"/>
              <a:t>Keep track of youth and family attendance and engagement over time</a:t>
            </a:r>
          </a:p>
          <a:p>
            <a:pPr lvl="2"/>
            <a:r>
              <a:rPr lang="en-US" sz="2400" dirty="0"/>
              <a:t>This Job Element applies to both new and existing Scouts and families and this builds “Belonging”</a:t>
            </a:r>
          </a:p>
          <a:p>
            <a:pPr lvl="1"/>
            <a:r>
              <a:rPr lang="en-US" dirty="0"/>
              <a:t>Celebrate Scouts!!!!</a:t>
            </a:r>
          </a:p>
        </p:txBody>
      </p:sp>
      <p:pic>
        <p:nvPicPr>
          <p:cNvPr id="3" name="Picture 2">
            <a:extLst>
              <a:ext uri="{FF2B5EF4-FFF2-40B4-BE49-F238E27FC236}">
                <a16:creationId xmlns:a16="http://schemas.microsoft.com/office/drawing/2014/main" id="{F2197928-F12E-F72C-14A4-C38438B903C9}"/>
              </a:ext>
            </a:extLst>
          </p:cNvPr>
          <p:cNvPicPr>
            <a:picLocks noChangeAspect="1"/>
          </p:cNvPicPr>
          <p:nvPr/>
        </p:nvPicPr>
        <p:blipFill>
          <a:blip r:embed="rId3" cstate="email"/>
          <a:stretch>
            <a:fillRect/>
          </a:stretch>
        </p:blipFill>
        <p:spPr>
          <a:xfrm>
            <a:off x="9968971" y="897467"/>
            <a:ext cx="2036762" cy="2036762"/>
          </a:xfrm>
          <a:prstGeom prst="rect">
            <a:avLst/>
          </a:prstGeom>
          <a:effectLst>
            <a:outerShdw blurRad="50800" dist="88900" dir="5400000" algn="ctr" rotWithShape="0">
              <a:schemeClr val="tx1">
                <a:lumMod val="65000"/>
                <a:lumOff val="35000"/>
              </a:schemeClr>
            </a:outerShdw>
          </a:effectLst>
        </p:spPr>
      </p:pic>
      <p:sp>
        <p:nvSpPr>
          <p:cNvPr id="11" name="TextBox 10">
            <a:extLst>
              <a:ext uri="{FF2B5EF4-FFF2-40B4-BE49-F238E27FC236}">
                <a16:creationId xmlns:a16="http://schemas.microsoft.com/office/drawing/2014/main" id="{FF6242A7-CA20-E5F1-139D-F87306374EDB}"/>
              </a:ext>
            </a:extLst>
          </p:cNvPr>
          <p:cNvSpPr txBox="1"/>
          <p:nvPr/>
        </p:nvSpPr>
        <p:spPr>
          <a:xfrm>
            <a:off x="152002" y="2838446"/>
            <a:ext cx="1611085" cy="1200329"/>
          </a:xfrm>
          <a:prstGeom prst="rect">
            <a:avLst/>
          </a:prstGeom>
          <a:solidFill>
            <a:schemeClr val="bg1"/>
          </a:solidFill>
        </p:spPr>
        <p:txBody>
          <a:bodyPr wrap="square" rtlCol="0">
            <a:spAutoFit/>
          </a:bodyPr>
          <a:lstStyle/>
          <a:p>
            <a:pPr algn="ctr"/>
            <a:r>
              <a:rPr lang="en-US" b="1" dirty="0">
                <a:solidFill>
                  <a:srgbClr val="C00000"/>
                </a:solidFill>
              </a:rPr>
              <a:t>Description for each elements of the job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73E9A068-E20C-45ED-214D-A9BDDE1ED0FC}"/>
              </a:ext>
            </a:extLst>
          </p:cNvPr>
          <p:cNvSpPr>
            <a:spLocks noGrp="1"/>
          </p:cNvSpPr>
          <p:nvPr>
            <p:ph type="title"/>
          </p:nvPr>
        </p:nvSpPr>
        <p:spPr>
          <a:xfrm>
            <a:off x="2387600" y="365125"/>
            <a:ext cx="8966200" cy="1325563"/>
          </a:xfrm>
        </p:spPr>
        <p:txBody>
          <a:bodyPr>
            <a:normAutofit/>
          </a:bodyPr>
          <a:lstStyle/>
          <a:p>
            <a:pPr algn="ctr"/>
            <a:r>
              <a:rPr lang="en-US" altLang="en-US" sz="3000" b="1" dirty="0">
                <a:solidFill>
                  <a:srgbClr val="C00000"/>
                </a:solidFill>
                <a:latin typeface="Comic Sans MS" panose="030F0702030302020204" pitchFamily="66" charset="0"/>
                <a:ea typeface="ヒラギノ角ゴ Pro W3"/>
                <a:cs typeface="ヒラギノ角ゴ Pro W3"/>
              </a:rPr>
              <a:t>Course Objectives</a:t>
            </a:r>
            <a:br>
              <a:rPr lang="en-US" altLang="en-US" sz="3000" b="1" dirty="0">
                <a:solidFill>
                  <a:srgbClr val="C00000"/>
                </a:solidFill>
                <a:latin typeface="Comic Sans MS" panose="030F0702030302020204" pitchFamily="66" charset="0"/>
                <a:ea typeface="ヒラギノ角ゴ Pro W3"/>
                <a:cs typeface="ヒラギノ角ゴ Pro W3"/>
              </a:rPr>
            </a:br>
            <a:r>
              <a:rPr lang="en-US" altLang="en-US" sz="3000" b="1" dirty="0">
                <a:solidFill>
                  <a:srgbClr val="C00000"/>
                </a:solidFill>
                <a:latin typeface="Comic Sans MS" panose="030F0702030302020204" pitchFamily="66" charset="0"/>
                <a:ea typeface="ヒラギノ角ゴ Pro W3"/>
                <a:cs typeface="ヒラギノ角ゴ Pro W3"/>
              </a:rPr>
              <a:t>Understand &amp; Discuss  the “Whys”</a:t>
            </a:r>
          </a:p>
        </p:txBody>
      </p:sp>
      <p:sp>
        <p:nvSpPr>
          <p:cNvPr id="15363" name="Content Placeholder 1">
            <a:extLst>
              <a:ext uri="{FF2B5EF4-FFF2-40B4-BE49-F238E27FC236}">
                <a16:creationId xmlns:a16="http://schemas.microsoft.com/office/drawing/2014/main" id="{18A0C853-362F-2DED-0F50-B4A9423F1F55}"/>
              </a:ext>
            </a:extLst>
          </p:cNvPr>
          <p:cNvSpPr>
            <a:spLocks noGrp="1"/>
          </p:cNvSpPr>
          <p:nvPr>
            <p:ph idx="1"/>
          </p:nvPr>
        </p:nvSpPr>
        <p:spPr>
          <a:xfrm>
            <a:off x="2654300" y="1893888"/>
            <a:ext cx="8966200" cy="3732212"/>
          </a:xfrm>
        </p:spPr>
        <p:txBody>
          <a:bodyPr>
            <a:normAutofit fontScale="92500"/>
          </a:bodyPr>
          <a:lstStyle/>
          <a:p>
            <a:pPr marL="457200" indent="-457200">
              <a:buFont typeface="+mj-lt"/>
              <a:buAutoNum type="arabicPeriod"/>
            </a:pPr>
            <a: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t>Understand why youth and families joined Scouting</a:t>
            </a:r>
            <a:b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br>
            <a:endPar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endParaRPr>
          </a:p>
          <a:p>
            <a:pPr marL="457200" indent="-457200">
              <a:buFont typeface="+mj-lt"/>
              <a:buAutoNum type="arabicPeriod"/>
            </a:pPr>
            <a: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t>Understand why youth and families might leave Scouting</a:t>
            </a:r>
            <a:b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br>
            <a:endPar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endParaRPr>
          </a:p>
          <a:p>
            <a:pPr marL="457200" indent="-457200">
              <a:buFont typeface="+mj-lt"/>
              <a:buAutoNum type="arabicPeriod"/>
            </a:pPr>
            <a: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t>Who can help acclimate your new Scouts and their parents</a:t>
            </a:r>
            <a:b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br>
            <a:endPar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endParaRPr>
          </a:p>
          <a:p>
            <a:pPr marL="457200" indent="-457200">
              <a:buFont typeface="+mj-lt"/>
              <a:buAutoNum type="arabicPeriod"/>
            </a:pPr>
            <a: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t>How to create a sense of belonging for new &amp; existing Scouts and their families (Acclimating)</a:t>
            </a:r>
            <a:b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br>
            <a:endPar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endParaRPr>
          </a:p>
          <a:p>
            <a:pPr marL="457200" indent="-457200">
              <a:buFont typeface="+mj-lt"/>
              <a:buAutoNum type="arabicPeriod"/>
            </a:pPr>
            <a:r>
              <a:rPr lang="en-US" altLang="en-US" sz="2400" b="1" dirty="0">
                <a:solidFill>
                  <a:srgbClr val="004176"/>
                </a:solidFill>
                <a:latin typeface="Helvetica" panose="020B0604020202020204" pitchFamily="34" charset="0"/>
                <a:ea typeface="Calibri" panose="020F0502020204030204" pitchFamily="34" charset="0"/>
                <a:cs typeface="Helvetica" panose="020B0604020202020204" pitchFamily="34" charset="0"/>
              </a:rPr>
              <a:t>Resources + Q &amp; A</a:t>
            </a:r>
          </a:p>
        </p:txBody>
      </p:sp>
      <p:sp>
        <p:nvSpPr>
          <p:cNvPr id="15364" name="Slide Number Placeholder 1">
            <a:extLst>
              <a:ext uri="{FF2B5EF4-FFF2-40B4-BE49-F238E27FC236}">
                <a16:creationId xmlns:a16="http://schemas.microsoft.com/office/drawing/2014/main" id="{164AAC63-A88A-4308-BBA9-565AD98423D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lgn="l">
              <a:spcBef>
                <a:spcPct val="0"/>
              </a:spcBef>
              <a:buFontTx/>
              <a:buNone/>
            </a:pPr>
            <a:fld id="{19120DF9-93EA-4DAA-8F79-EBC952309EBC}" type="slidenum">
              <a:rPr lang="en-US" altLang="en-US" sz="1000">
                <a:solidFill>
                  <a:srgbClr val="898989"/>
                </a:solidFill>
                <a:latin typeface="Calibri" panose="020F0502020204030204" pitchFamily="34" charset="0"/>
              </a:rPr>
              <a:pPr algn="l">
                <a:spcBef>
                  <a:spcPct val="0"/>
                </a:spcBef>
                <a:buFontTx/>
                <a:buNone/>
              </a:pPr>
              <a:t>2</a:t>
            </a:fld>
            <a:endParaRPr lang="en-US" altLang="en-US" sz="1000">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6FCC-337B-4413-FDB2-13F4A164DF3B}"/>
              </a:ext>
            </a:extLst>
          </p:cNvPr>
          <p:cNvSpPr>
            <a:spLocks noGrp="1"/>
          </p:cNvSpPr>
          <p:nvPr>
            <p:ph type="title"/>
          </p:nvPr>
        </p:nvSpPr>
        <p:spPr>
          <a:xfrm>
            <a:off x="2578100" y="437258"/>
            <a:ext cx="8191500" cy="936964"/>
          </a:xfrm>
        </p:spPr>
        <p:txBody>
          <a:bodyPr>
            <a:noAutofit/>
          </a:bodyPr>
          <a:lstStyle/>
          <a:p>
            <a:pPr algn="ctr"/>
            <a:r>
              <a:rPr lang="en-US" sz="3600" b="1" dirty="0">
                <a:solidFill>
                  <a:srgbClr val="C00000"/>
                </a:solidFill>
                <a:latin typeface="Comic Sans MS" panose="030F0702030302020204" pitchFamily="66" charset="0"/>
              </a:rPr>
              <a:t>WHAT do New Member Coordinators do to build belonging?</a:t>
            </a:r>
          </a:p>
        </p:txBody>
      </p:sp>
      <p:sp>
        <p:nvSpPr>
          <p:cNvPr id="3" name="Content Placeholder 2">
            <a:extLst>
              <a:ext uri="{FF2B5EF4-FFF2-40B4-BE49-F238E27FC236}">
                <a16:creationId xmlns:a16="http://schemas.microsoft.com/office/drawing/2014/main" id="{3AA94D66-A8E0-2C7F-6052-328238497DA4}"/>
              </a:ext>
            </a:extLst>
          </p:cNvPr>
          <p:cNvSpPr>
            <a:spLocks noGrp="1"/>
          </p:cNvSpPr>
          <p:nvPr>
            <p:ph sz="half" idx="1"/>
          </p:nvPr>
        </p:nvSpPr>
        <p:spPr>
          <a:xfrm>
            <a:off x="2133600" y="1943103"/>
            <a:ext cx="2117271" cy="525689"/>
          </a:xfrm>
        </p:spPr>
        <p:txBody>
          <a:bodyPr/>
          <a:lstStyle/>
          <a:p>
            <a:pPr marL="0" indent="0">
              <a:buNone/>
            </a:pPr>
            <a:r>
              <a:rPr lang="en-US" b="1" dirty="0">
                <a:solidFill>
                  <a:schemeClr val="tx2">
                    <a:lumMod val="75000"/>
                    <a:lumOff val="25000"/>
                  </a:schemeClr>
                </a:solidFill>
              </a:rPr>
              <a:t>Showcase</a:t>
            </a:r>
          </a:p>
        </p:txBody>
      </p:sp>
      <p:sp>
        <p:nvSpPr>
          <p:cNvPr id="4" name="Content Placeholder 3">
            <a:extLst>
              <a:ext uri="{FF2B5EF4-FFF2-40B4-BE49-F238E27FC236}">
                <a16:creationId xmlns:a16="http://schemas.microsoft.com/office/drawing/2014/main" id="{E05BBE8F-4F21-C4BA-0051-F6DAB4A5DD5C}"/>
              </a:ext>
            </a:extLst>
          </p:cNvPr>
          <p:cNvSpPr>
            <a:spLocks noGrp="1"/>
          </p:cNvSpPr>
          <p:nvPr>
            <p:ph sz="half" idx="2"/>
          </p:nvPr>
        </p:nvSpPr>
        <p:spPr>
          <a:xfrm>
            <a:off x="7452594" y="2139763"/>
            <a:ext cx="4604657" cy="3529467"/>
          </a:xfrm>
        </p:spPr>
        <p:txBody>
          <a:bodyPr/>
          <a:lstStyle/>
          <a:p>
            <a:r>
              <a:rPr lang="en-US" b="1" dirty="0">
                <a:solidFill>
                  <a:srgbClr val="C00000"/>
                </a:solidFill>
                <a:latin typeface="Comic Sans MS" panose="030F0702030302020204" pitchFamily="66" charset="0"/>
              </a:rPr>
              <a:t>KEEP IN TOUCH</a:t>
            </a:r>
            <a:br>
              <a:rPr lang="en-US" b="1" dirty="0">
                <a:solidFill>
                  <a:srgbClr val="C00000"/>
                </a:solidFill>
                <a:latin typeface="Comic Sans MS" panose="030F0702030302020204" pitchFamily="66" charset="0"/>
              </a:rPr>
            </a:br>
            <a:endParaRPr lang="en-US" b="1" dirty="0">
              <a:solidFill>
                <a:srgbClr val="C00000"/>
              </a:solidFill>
              <a:latin typeface="Comic Sans MS" panose="030F0702030302020204" pitchFamily="66" charset="0"/>
            </a:endParaRPr>
          </a:p>
          <a:p>
            <a:r>
              <a:rPr lang="en-US" b="1" dirty="0">
                <a:solidFill>
                  <a:srgbClr val="C00000"/>
                </a:solidFill>
                <a:latin typeface="Comic Sans MS" panose="030F0702030302020204" pitchFamily="66" charset="0"/>
              </a:rPr>
              <a:t>KEEP LISTENING</a:t>
            </a:r>
            <a:br>
              <a:rPr lang="en-US" b="1" dirty="0">
                <a:solidFill>
                  <a:srgbClr val="C00000"/>
                </a:solidFill>
                <a:latin typeface="Comic Sans MS" panose="030F0702030302020204" pitchFamily="66" charset="0"/>
              </a:rPr>
            </a:br>
            <a:endParaRPr lang="en-US" b="1" dirty="0">
              <a:solidFill>
                <a:srgbClr val="C00000"/>
              </a:solidFill>
              <a:latin typeface="Comic Sans MS" panose="030F0702030302020204" pitchFamily="66" charset="0"/>
            </a:endParaRPr>
          </a:p>
          <a:p>
            <a:r>
              <a:rPr lang="en-US" b="1" dirty="0">
                <a:solidFill>
                  <a:srgbClr val="C00000"/>
                </a:solidFill>
                <a:latin typeface="Comic Sans MS" panose="030F0702030302020204" pitchFamily="66" charset="0"/>
              </a:rPr>
              <a:t>KEEP ENCOURAGING</a:t>
            </a:r>
            <a:br>
              <a:rPr lang="en-US" b="1" dirty="0">
                <a:solidFill>
                  <a:srgbClr val="C00000"/>
                </a:solidFill>
                <a:latin typeface="Comic Sans MS" panose="030F0702030302020204" pitchFamily="66" charset="0"/>
              </a:rPr>
            </a:br>
            <a:endParaRPr lang="en-US" b="1" dirty="0">
              <a:solidFill>
                <a:srgbClr val="C00000"/>
              </a:solidFill>
              <a:latin typeface="Comic Sans MS" panose="030F0702030302020204" pitchFamily="66" charset="0"/>
            </a:endParaRPr>
          </a:p>
          <a:p>
            <a:r>
              <a:rPr lang="en-US" b="1" dirty="0">
                <a:solidFill>
                  <a:srgbClr val="C00000"/>
                </a:solidFill>
                <a:latin typeface="Comic Sans MS" panose="030F0702030302020204" pitchFamily="66" charset="0"/>
              </a:rPr>
              <a:t>KEEP ENGAGING</a:t>
            </a:r>
          </a:p>
        </p:txBody>
      </p:sp>
      <p:sp>
        <p:nvSpPr>
          <p:cNvPr id="5" name="Content Placeholder 2">
            <a:extLst>
              <a:ext uri="{FF2B5EF4-FFF2-40B4-BE49-F238E27FC236}">
                <a16:creationId xmlns:a16="http://schemas.microsoft.com/office/drawing/2014/main" id="{E0FA99D0-C293-E73A-3121-790C2DDA2F60}"/>
              </a:ext>
            </a:extLst>
          </p:cNvPr>
          <p:cNvSpPr txBox="1">
            <a:spLocks/>
          </p:cNvSpPr>
          <p:nvPr/>
        </p:nvSpPr>
        <p:spPr>
          <a:xfrm>
            <a:off x="3208784" y="2541986"/>
            <a:ext cx="1970314" cy="525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lumMod val="75000"/>
                    <a:lumOff val="25000"/>
                  </a:schemeClr>
                </a:solidFill>
              </a:rPr>
              <a:t>Share</a:t>
            </a:r>
          </a:p>
        </p:txBody>
      </p:sp>
      <p:sp>
        <p:nvSpPr>
          <p:cNvPr id="6" name="Content Placeholder 2">
            <a:extLst>
              <a:ext uri="{FF2B5EF4-FFF2-40B4-BE49-F238E27FC236}">
                <a16:creationId xmlns:a16="http://schemas.microsoft.com/office/drawing/2014/main" id="{2D06207D-A592-C932-4630-2F92A1E85DB8}"/>
              </a:ext>
            </a:extLst>
          </p:cNvPr>
          <p:cNvSpPr txBox="1">
            <a:spLocks/>
          </p:cNvSpPr>
          <p:nvPr/>
        </p:nvSpPr>
        <p:spPr>
          <a:xfrm>
            <a:off x="3754250" y="3140869"/>
            <a:ext cx="1970314" cy="525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lumMod val="75000"/>
                    <a:lumOff val="25000"/>
                  </a:schemeClr>
                </a:solidFill>
              </a:rPr>
              <a:t>Invite</a:t>
            </a:r>
          </a:p>
        </p:txBody>
      </p:sp>
      <p:sp>
        <p:nvSpPr>
          <p:cNvPr id="7" name="Content Placeholder 2">
            <a:extLst>
              <a:ext uri="{FF2B5EF4-FFF2-40B4-BE49-F238E27FC236}">
                <a16:creationId xmlns:a16="http://schemas.microsoft.com/office/drawing/2014/main" id="{6F9EC960-8BB1-4D3C-81C9-15E71081CDE4}"/>
              </a:ext>
            </a:extLst>
          </p:cNvPr>
          <p:cNvSpPr txBox="1">
            <a:spLocks/>
          </p:cNvSpPr>
          <p:nvPr/>
        </p:nvSpPr>
        <p:spPr>
          <a:xfrm>
            <a:off x="4193941" y="3744516"/>
            <a:ext cx="1970314" cy="525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lumMod val="75000"/>
                    <a:lumOff val="25000"/>
                  </a:schemeClr>
                </a:solidFill>
              </a:rPr>
              <a:t>Inform</a:t>
            </a:r>
          </a:p>
        </p:txBody>
      </p:sp>
      <p:sp>
        <p:nvSpPr>
          <p:cNvPr id="8" name="Content Placeholder 2">
            <a:extLst>
              <a:ext uri="{FF2B5EF4-FFF2-40B4-BE49-F238E27FC236}">
                <a16:creationId xmlns:a16="http://schemas.microsoft.com/office/drawing/2014/main" id="{1194FE5B-54FF-758A-4C2A-842CF984CB22}"/>
              </a:ext>
            </a:extLst>
          </p:cNvPr>
          <p:cNvSpPr txBox="1">
            <a:spLocks/>
          </p:cNvSpPr>
          <p:nvPr/>
        </p:nvSpPr>
        <p:spPr>
          <a:xfrm>
            <a:off x="2090719" y="4388266"/>
            <a:ext cx="1970314" cy="525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lumMod val="75000"/>
                    <a:lumOff val="25000"/>
                  </a:schemeClr>
                </a:solidFill>
              </a:rPr>
              <a:t>Greet</a:t>
            </a:r>
          </a:p>
        </p:txBody>
      </p:sp>
      <p:sp>
        <p:nvSpPr>
          <p:cNvPr id="9" name="Content Placeholder 2">
            <a:extLst>
              <a:ext uri="{FF2B5EF4-FFF2-40B4-BE49-F238E27FC236}">
                <a16:creationId xmlns:a16="http://schemas.microsoft.com/office/drawing/2014/main" id="{B861ED5D-5D2B-786D-B0CA-FBC13D8BC335}"/>
              </a:ext>
            </a:extLst>
          </p:cNvPr>
          <p:cNvSpPr txBox="1">
            <a:spLocks/>
          </p:cNvSpPr>
          <p:nvPr/>
        </p:nvSpPr>
        <p:spPr>
          <a:xfrm>
            <a:off x="2801342" y="4864324"/>
            <a:ext cx="1970314" cy="525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lumMod val="75000"/>
                    <a:lumOff val="25000"/>
                  </a:schemeClr>
                </a:solidFill>
              </a:rPr>
              <a:t>Welcome</a:t>
            </a:r>
          </a:p>
        </p:txBody>
      </p:sp>
      <p:sp>
        <p:nvSpPr>
          <p:cNvPr id="10" name="Content Placeholder 2">
            <a:extLst>
              <a:ext uri="{FF2B5EF4-FFF2-40B4-BE49-F238E27FC236}">
                <a16:creationId xmlns:a16="http://schemas.microsoft.com/office/drawing/2014/main" id="{EA36B844-66CF-0B28-E540-6C608F74395E}"/>
              </a:ext>
            </a:extLst>
          </p:cNvPr>
          <p:cNvSpPr txBox="1">
            <a:spLocks/>
          </p:cNvSpPr>
          <p:nvPr/>
        </p:nvSpPr>
        <p:spPr>
          <a:xfrm>
            <a:off x="4125686" y="5295597"/>
            <a:ext cx="1970314" cy="525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lumMod val="75000"/>
                    <a:lumOff val="25000"/>
                  </a:schemeClr>
                </a:solidFill>
              </a:rPr>
              <a:t>Provide</a:t>
            </a:r>
          </a:p>
        </p:txBody>
      </p:sp>
      <p:sp>
        <p:nvSpPr>
          <p:cNvPr id="11" name="Content Placeholder 2">
            <a:extLst>
              <a:ext uri="{FF2B5EF4-FFF2-40B4-BE49-F238E27FC236}">
                <a16:creationId xmlns:a16="http://schemas.microsoft.com/office/drawing/2014/main" id="{8A6D8ECB-C060-5DD7-AD88-80595E9EEDDB}"/>
              </a:ext>
            </a:extLst>
          </p:cNvPr>
          <p:cNvSpPr txBox="1">
            <a:spLocks/>
          </p:cNvSpPr>
          <p:nvPr/>
        </p:nvSpPr>
        <p:spPr>
          <a:xfrm>
            <a:off x="5272215" y="5726870"/>
            <a:ext cx="1970314" cy="525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tx2">
                    <a:lumMod val="75000"/>
                    <a:lumOff val="25000"/>
                  </a:schemeClr>
                </a:solidFill>
              </a:rPr>
              <a:t>Engage</a:t>
            </a:r>
          </a:p>
        </p:txBody>
      </p:sp>
    </p:spTree>
    <p:extLst>
      <p:ext uri="{BB962C8B-B14F-4D97-AF65-F5344CB8AC3E}">
        <p14:creationId xmlns:p14="http://schemas.microsoft.com/office/powerpoint/2010/main" val="417459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p:bldP spid="6" grpId="0"/>
      <p:bldP spid="7" grpId="0"/>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AB2BF-4C80-BE85-C209-307CAA995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5A47E-316B-439C-E988-FB548D53C2FE}"/>
              </a:ext>
            </a:extLst>
          </p:cNvPr>
          <p:cNvSpPr>
            <a:spLocks noGrp="1"/>
          </p:cNvSpPr>
          <p:nvPr>
            <p:ph type="title"/>
          </p:nvPr>
        </p:nvSpPr>
        <p:spPr>
          <a:xfrm>
            <a:off x="4075899" y="1257300"/>
            <a:ext cx="7125501" cy="3492500"/>
          </a:xfrm>
        </p:spPr>
        <p:txBody>
          <a:bodyPr/>
          <a:lstStyle/>
          <a:p>
            <a:pPr algn="ctr"/>
            <a:r>
              <a:rPr lang="en-US" altLang="en-US" b="1" dirty="0">
                <a:solidFill>
                  <a:srgbClr val="C00000"/>
                </a:solidFill>
                <a:latin typeface="Comic Sans MS" panose="030F0702030302020204" pitchFamily="66" charset="0"/>
                <a:ea typeface="Calibri" panose="020F0502020204030204" pitchFamily="34" charset="0"/>
                <a:cs typeface="Helvetica" panose="020B0604020202020204" pitchFamily="34" charset="0"/>
              </a:rPr>
              <a:t>How to create a sense of belonging for new &amp; existing Scouts and their families (Acclimating)</a:t>
            </a:r>
          </a:p>
        </p:txBody>
      </p:sp>
    </p:spTree>
    <p:extLst>
      <p:ext uri="{BB962C8B-B14F-4D97-AF65-F5344CB8AC3E}">
        <p14:creationId xmlns:p14="http://schemas.microsoft.com/office/powerpoint/2010/main" val="4190065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a:extLst>
              <a:ext uri="{FF2B5EF4-FFF2-40B4-BE49-F238E27FC236}">
                <a16:creationId xmlns:a16="http://schemas.microsoft.com/office/drawing/2014/main" id="{00787AE5-D3AB-65E3-EB27-E285C9B68C8B}"/>
              </a:ext>
            </a:extLst>
          </p:cNvPr>
          <p:cNvSpPr>
            <a:spLocks noGrp="1"/>
          </p:cNvSpPr>
          <p:nvPr>
            <p:ph type="title"/>
          </p:nvPr>
        </p:nvSpPr>
        <p:spPr>
          <a:xfrm>
            <a:off x="2387600" y="274638"/>
            <a:ext cx="9105900" cy="677862"/>
          </a:xfrm>
        </p:spPr>
        <p:txBody>
          <a:bodyPr>
            <a:noAutofit/>
          </a:bodyPr>
          <a:lstStyle/>
          <a:p>
            <a:r>
              <a:rPr lang="en-US" altLang="en-US" sz="3600" b="1" dirty="0">
                <a:solidFill>
                  <a:srgbClr val="C00000"/>
                </a:solidFill>
                <a:latin typeface="Comic Sans MS" panose="030F0702030302020204" pitchFamily="66" charset="0"/>
                <a:ea typeface="ヒラギノ角ゴ Pro W3"/>
                <a:cs typeface="ヒラギノ角ゴ Pro W3"/>
              </a:rPr>
              <a:t>Welcoming / Onboarding Best Practices</a:t>
            </a:r>
          </a:p>
        </p:txBody>
      </p:sp>
      <p:sp>
        <p:nvSpPr>
          <p:cNvPr id="6" name="Content Placeholder 5">
            <a:extLst>
              <a:ext uri="{FF2B5EF4-FFF2-40B4-BE49-F238E27FC236}">
                <a16:creationId xmlns:a16="http://schemas.microsoft.com/office/drawing/2014/main" id="{A6B8BCB7-6061-0E60-A35D-FFF4BD23C1C6}"/>
              </a:ext>
            </a:extLst>
          </p:cNvPr>
          <p:cNvSpPr>
            <a:spLocks noGrp="1"/>
          </p:cNvSpPr>
          <p:nvPr>
            <p:ph idx="1"/>
          </p:nvPr>
        </p:nvSpPr>
        <p:spPr>
          <a:xfrm>
            <a:off x="2387600" y="1184276"/>
            <a:ext cx="9410699" cy="4949825"/>
          </a:xfrm>
        </p:spPr>
        <p:txBody>
          <a:bodyPr>
            <a:normAutofit lnSpcReduction="10000"/>
          </a:bodyPr>
          <a:lstStyle/>
          <a:p>
            <a:pPr>
              <a:defRPr/>
            </a:pPr>
            <a:r>
              <a:rPr lang="en-US" sz="2000" b="1" dirty="0"/>
              <a:t>Be that friendly face</a:t>
            </a:r>
          </a:p>
          <a:p>
            <a:pPr lvl="1">
              <a:defRPr/>
            </a:pPr>
            <a:r>
              <a:rPr lang="en-US" sz="1700" b="1" i="1" dirty="0">
                <a:solidFill>
                  <a:schemeClr val="accent2">
                    <a:lumMod val="75000"/>
                  </a:schemeClr>
                </a:solidFill>
              </a:rPr>
              <a:t>Continue close contact</a:t>
            </a:r>
          </a:p>
          <a:p>
            <a:pPr lvl="1">
              <a:defRPr/>
            </a:pPr>
            <a:r>
              <a:rPr lang="en-US" sz="1700" b="1" i="1" dirty="0">
                <a:solidFill>
                  <a:schemeClr val="accent2">
                    <a:lumMod val="75000"/>
                  </a:schemeClr>
                </a:solidFill>
              </a:rPr>
              <a:t>Let families know you are there for them and they can count on you</a:t>
            </a:r>
          </a:p>
          <a:p>
            <a:pPr lvl="1">
              <a:defRPr/>
            </a:pPr>
            <a:r>
              <a:rPr lang="en-US" sz="1700" b="1" i="1" dirty="0">
                <a:solidFill>
                  <a:schemeClr val="accent2">
                    <a:lumMod val="75000"/>
                  </a:schemeClr>
                </a:solidFill>
              </a:rPr>
              <a:t>Thank them for coming</a:t>
            </a:r>
            <a:br>
              <a:rPr lang="en-US" sz="1700" b="1" i="1" dirty="0">
                <a:solidFill>
                  <a:schemeClr val="accent2">
                    <a:lumMod val="75000"/>
                  </a:schemeClr>
                </a:solidFill>
              </a:rPr>
            </a:br>
            <a:endParaRPr lang="en-US" sz="1700" b="1" i="1" dirty="0">
              <a:solidFill>
                <a:schemeClr val="accent2">
                  <a:lumMod val="75000"/>
                </a:schemeClr>
              </a:solidFill>
            </a:endParaRPr>
          </a:p>
          <a:p>
            <a:pPr>
              <a:defRPr/>
            </a:pPr>
            <a:r>
              <a:rPr lang="en-US" sz="2000" b="1" dirty="0"/>
              <a:t>You do not need to know all the answers but promptly follow-up or direct them to those who could answer that question or concern</a:t>
            </a:r>
            <a:br>
              <a:rPr lang="en-US" sz="2000" dirty="0"/>
            </a:br>
            <a:endParaRPr lang="en-US" sz="2000" dirty="0"/>
          </a:p>
          <a:p>
            <a:pPr>
              <a:defRPr/>
            </a:pPr>
            <a:r>
              <a:rPr lang="en-US" sz="2000" b="1" dirty="0"/>
              <a:t>Make a “top 5” list of things a new youth and their family would need to know</a:t>
            </a:r>
          </a:p>
          <a:p>
            <a:pPr marL="800100" lvl="1" indent="-342900">
              <a:buFont typeface="+mj-lt"/>
              <a:buAutoNum type="arabicPeriod"/>
              <a:defRPr/>
            </a:pPr>
            <a:r>
              <a:rPr lang="en-US" sz="1700" b="1" i="1" dirty="0">
                <a:solidFill>
                  <a:schemeClr val="accent2">
                    <a:lumMod val="75000"/>
                  </a:schemeClr>
                </a:solidFill>
              </a:rPr>
              <a:t>Don’t overthink it!!!!!</a:t>
            </a:r>
          </a:p>
          <a:p>
            <a:pPr marL="800100" lvl="1" indent="-342900">
              <a:buFont typeface="+mj-lt"/>
              <a:buAutoNum type="arabicPeriod"/>
              <a:defRPr/>
            </a:pPr>
            <a:r>
              <a:rPr lang="en-US" sz="1700" b="1" i="1" dirty="0">
                <a:solidFill>
                  <a:schemeClr val="accent2">
                    <a:lumMod val="75000"/>
                  </a:schemeClr>
                </a:solidFill>
              </a:rPr>
              <a:t>Have your contact information available</a:t>
            </a:r>
          </a:p>
          <a:p>
            <a:pPr marL="800100" lvl="1" indent="-342900">
              <a:buFont typeface="+mj-lt"/>
              <a:buAutoNum type="arabicPeriod"/>
              <a:defRPr/>
            </a:pPr>
            <a:r>
              <a:rPr lang="en-US" sz="1700" b="1" i="1" dirty="0">
                <a:solidFill>
                  <a:schemeClr val="accent2">
                    <a:lumMod val="75000"/>
                  </a:schemeClr>
                </a:solidFill>
              </a:rPr>
              <a:t>Ensure you have the contact information of all your new families</a:t>
            </a:r>
          </a:p>
          <a:p>
            <a:pPr marL="800100" lvl="1" indent="-342900">
              <a:buFont typeface="+mj-lt"/>
              <a:buAutoNum type="arabicPeriod"/>
              <a:defRPr/>
            </a:pPr>
            <a:r>
              <a:rPr lang="en-US" sz="1700" b="1" i="1" dirty="0">
                <a:solidFill>
                  <a:schemeClr val="accent2">
                    <a:lumMod val="75000"/>
                  </a:schemeClr>
                </a:solidFill>
              </a:rPr>
              <a:t>Have your unit calendar available</a:t>
            </a:r>
          </a:p>
          <a:p>
            <a:pPr marL="800100" lvl="1" indent="-342900">
              <a:buFont typeface="+mj-lt"/>
              <a:buAutoNum type="arabicPeriod"/>
              <a:defRPr/>
            </a:pPr>
            <a:r>
              <a:rPr lang="en-US" sz="1700" b="1" i="1" dirty="0">
                <a:solidFill>
                  <a:schemeClr val="accent2">
                    <a:lumMod val="75000"/>
                  </a:schemeClr>
                </a:solidFill>
              </a:rPr>
              <a:t>Control that flow of information and watch the use of Scouting Jargon</a:t>
            </a:r>
            <a:br>
              <a:rPr lang="en-US" sz="1700" b="1" i="1" dirty="0">
                <a:solidFill>
                  <a:schemeClr val="accent2">
                    <a:lumMod val="75000"/>
                  </a:schemeClr>
                </a:solidFill>
              </a:rPr>
            </a:br>
            <a:r>
              <a:rPr lang="en-US" sz="1700" b="1" i="1" dirty="0">
                <a:solidFill>
                  <a:schemeClr val="accent2">
                    <a:lumMod val="75000"/>
                  </a:schemeClr>
                </a:solidFill>
              </a:rPr>
              <a:t>	</a:t>
            </a:r>
          </a:p>
          <a:p>
            <a:pPr>
              <a:defRPr/>
            </a:pPr>
            <a:r>
              <a:rPr lang="en-US" sz="2000" b="1" i="1" dirty="0"/>
              <a:t>https://blog.scoutingmagazine.org/2021/08/12/make-sure-new-families-in-your-pack-have-this-info-as-soon-as-they-join/</a:t>
            </a:r>
          </a:p>
        </p:txBody>
      </p:sp>
      <p:sp>
        <p:nvSpPr>
          <p:cNvPr id="45060" name="Slide Number Placeholder 1">
            <a:extLst>
              <a:ext uri="{FF2B5EF4-FFF2-40B4-BE49-F238E27FC236}">
                <a16:creationId xmlns:a16="http://schemas.microsoft.com/office/drawing/2014/main" id="{19FBD224-317A-8FA9-16D5-F43560B962F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A2CD6444-617C-4E0A-A1BE-BEFFA69CAD66}" type="slidenum">
              <a:rPr lang="en-US" altLang="en-US" sz="1000">
                <a:solidFill>
                  <a:srgbClr val="95B3D7"/>
                </a:solidFill>
              </a:rPr>
              <a:pPr>
                <a:spcBef>
                  <a:spcPct val="0"/>
                </a:spcBef>
                <a:buFontTx/>
                <a:buNone/>
              </a:pPr>
              <a:t>22</a:t>
            </a:fld>
            <a:endParaRPr lang="en-US" altLang="en-US" sz="1000">
              <a:solidFill>
                <a:srgbClr val="95B3D7"/>
              </a:solidFill>
            </a:endParaRPr>
          </a:p>
        </p:txBody>
      </p:sp>
      <p:pic>
        <p:nvPicPr>
          <p:cNvPr id="45061" name="Picture 84" descr="Image result for clip art scouting husband and wife friendly faces">
            <a:extLst>
              <a:ext uri="{FF2B5EF4-FFF2-40B4-BE49-F238E27FC236}">
                <a16:creationId xmlns:a16="http://schemas.microsoft.com/office/drawing/2014/main" id="{BDA534CD-038E-5D7C-957A-3F7794FC9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2266950"/>
            <a:ext cx="16287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0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a:extLst>
              <a:ext uri="{FF2B5EF4-FFF2-40B4-BE49-F238E27FC236}">
                <a16:creationId xmlns:a16="http://schemas.microsoft.com/office/drawing/2014/main" id="{D95A3EC5-9F06-7903-C4AD-5F7194274125}"/>
              </a:ext>
            </a:extLst>
          </p:cNvPr>
          <p:cNvSpPr>
            <a:spLocks noGrp="1"/>
          </p:cNvSpPr>
          <p:nvPr>
            <p:ph type="title"/>
          </p:nvPr>
        </p:nvSpPr>
        <p:spPr>
          <a:xfrm>
            <a:off x="2324100" y="435770"/>
            <a:ext cx="9423400" cy="677862"/>
          </a:xfrm>
        </p:spPr>
        <p:txBody>
          <a:bodyPr>
            <a:noAutofit/>
          </a:bodyPr>
          <a:lstStyle/>
          <a:p>
            <a:r>
              <a:rPr lang="en-US" altLang="en-US" sz="3600" b="1" dirty="0">
                <a:solidFill>
                  <a:srgbClr val="C00000"/>
                </a:solidFill>
                <a:latin typeface="Comic Sans MS" panose="030F0702030302020204" pitchFamily="66" charset="0"/>
                <a:ea typeface="ヒラギノ角ゴ Pro W3"/>
                <a:cs typeface="ヒラギノ角ゴ Pro W3"/>
              </a:rPr>
              <a:t>Welcoming / Onboarding Best Practices</a:t>
            </a:r>
            <a:endParaRPr lang="en-US" altLang="en-US" sz="3600" dirty="0">
              <a:latin typeface="Helvetica" panose="020B0604020202020204" pitchFamily="34" charset="0"/>
              <a:ea typeface="ヒラギノ角ゴ Pro W3"/>
              <a:cs typeface="ヒラギノ角ゴ Pro W3"/>
            </a:endParaRPr>
          </a:p>
        </p:txBody>
      </p:sp>
      <p:sp>
        <p:nvSpPr>
          <p:cNvPr id="6" name="Content Placeholder 5">
            <a:extLst>
              <a:ext uri="{FF2B5EF4-FFF2-40B4-BE49-F238E27FC236}">
                <a16:creationId xmlns:a16="http://schemas.microsoft.com/office/drawing/2014/main" id="{D79944AF-509E-AA30-418C-069D254DA927}"/>
              </a:ext>
            </a:extLst>
          </p:cNvPr>
          <p:cNvSpPr>
            <a:spLocks noGrp="1"/>
          </p:cNvSpPr>
          <p:nvPr>
            <p:ph idx="1"/>
          </p:nvPr>
        </p:nvSpPr>
        <p:spPr>
          <a:xfrm>
            <a:off x="2324100" y="1679575"/>
            <a:ext cx="8813800" cy="4222750"/>
          </a:xfrm>
        </p:spPr>
        <p:txBody>
          <a:bodyPr>
            <a:normAutofit/>
          </a:bodyPr>
          <a:lstStyle/>
          <a:p>
            <a:pPr>
              <a:defRPr/>
            </a:pPr>
            <a:r>
              <a:rPr lang="en-US" sz="2000" b="1" dirty="0"/>
              <a:t>Ask yourself, “How is your unit leadership’s awareness and your meeting location accommodations for those with disabilities?”</a:t>
            </a:r>
            <a:br>
              <a:rPr lang="en-US" sz="2000" dirty="0"/>
            </a:br>
            <a:r>
              <a:rPr lang="en-US" sz="2000" dirty="0"/>
              <a:t> </a:t>
            </a:r>
          </a:p>
          <a:p>
            <a:pPr>
              <a:defRPr/>
            </a:pPr>
            <a:r>
              <a:rPr lang="en-US" sz="2000" b="1" dirty="0"/>
              <a:t>Follow-up and monitor both new and existing Scouts and their families</a:t>
            </a:r>
          </a:p>
          <a:p>
            <a:pPr lvl="1">
              <a:defRPr/>
            </a:pPr>
            <a:r>
              <a:rPr lang="en-US" sz="2000" b="1" i="1" dirty="0">
                <a:solidFill>
                  <a:schemeClr val="accent2">
                    <a:lumMod val="75000"/>
                  </a:schemeClr>
                </a:solidFill>
              </a:rPr>
              <a:t>Do they attend outings, Den / Patrol meetings and Pack Night / Court of Honor?</a:t>
            </a:r>
          </a:p>
          <a:p>
            <a:pPr lvl="1">
              <a:defRPr/>
            </a:pPr>
            <a:r>
              <a:rPr lang="en-US" sz="2000" b="1" i="1" dirty="0">
                <a:solidFill>
                  <a:schemeClr val="accent2">
                    <a:lumMod val="75000"/>
                  </a:schemeClr>
                </a:solidFill>
              </a:rPr>
              <a:t>Is their child advancing?</a:t>
            </a:r>
          </a:p>
          <a:p>
            <a:pPr lvl="2">
              <a:defRPr/>
            </a:pPr>
            <a:r>
              <a:rPr lang="en-US" b="1" i="1" dirty="0">
                <a:solidFill>
                  <a:schemeClr val="accent2">
                    <a:lumMod val="75000"/>
                  </a:schemeClr>
                </a:solidFill>
              </a:rPr>
              <a:t>Scout Rank can be earned within 3 months of crossing over</a:t>
            </a:r>
          </a:p>
          <a:p>
            <a:pPr lvl="2">
              <a:defRPr/>
            </a:pPr>
            <a:r>
              <a:rPr lang="en-US" b="1" i="1" dirty="0">
                <a:solidFill>
                  <a:schemeClr val="accent2">
                    <a:lumMod val="75000"/>
                  </a:schemeClr>
                </a:solidFill>
              </a:rPr>
              <a:t>First Class can be earned before going to High School</a:t>
            </a:r>
            <a:br>
              <a:rPr lang="en-US" b="1" i="1" dirty="0">
                <a:solidFill>
                  <a:schemeClr val="accent2">
                    <a:lumMod val="75000"/>
                  </a:schemeClr>
                </a:solidFill>
              </a:rPr>
            </a:br>
            <a:endParaRPr lang="en-US" b="1" i="1" dirty="0">
              <a:solidFill>
                <a:schemeClr val="accent2">
                  <a:lumMod val="75000"/>
                </a:schemeClr>
              </a:solidFill>
            </a:endParaRPr>
          </a:p>
          <a:p>
            <a:pPr>
              <a:defRPr/>
            </a:pPr>
            <a:r>
              <a:rPr lang="en-US" sz="2000" b="1" dirty="0"/>
              <a:t>Should always be alert to new youth and their families who join throughout the year</a:t>
            </a:r>
          </a:p>
        </p:txBody>
      </p:sp>
      <p:sp>
        <p:nvSpPr>
          <p:cNvPr id="47108" name="Slide Number Placeholder 1">
            <a:extLst>
              <a:ext uri="{FF2B5EF4-FFF2-40B4-BE49-F238E27FC236}">
                <a16:creationId xmlns:a16="http://schemas.microsoft.com/office/drawing/2014/main" id="{423D525F-F2B9-7C5A-BD5F-E4FB783D152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BF037E39-1B69-467C-A9F0-FFB02B4EF899}" type="slidenum">
              <a:rPr lang="en-US" altLang="en-US" sz="1000">
                <a:solidFill>
                  <a:srgbClr val="95B3D7"/>
                </a:solidFill>
              </a:rPr>
              <a:pPr>
                <a:spcBef>
                  <a:spcPct val="0"/>
                </a:spcBef>
                <a:buFontTx/>
                <a:buNone/>
              </a:pPr>
              <a:t>23</a:t>
            </a:fld>
            <a:endParaRPr lang="en-US" altLang="en-US" sz="1000">
              <a:solidFill>
                <a:srgbClr val="95B3D7"/>
              </a:solidFill>
            </a:endParaRPr>
          </a:p>
        </p:txBody>
      </p:sp>
      <p:pic>
        <p:nvPicPr>
          <p:cNvPr id="47109" name="Picture 84" descr="Image result for clip art scouting husband and wife friendly faces">
            <a:extLst>
              <a:ext uri="{FF2B5EF4-FFF2-40B4-BE49-F238E27FC236}">
                <a16:creationId xmlns:a16="http://schemas.microsoft.com/office/drawing/2014/main" id="{C539B219-D16D-364F-1446-396827E1C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2292350"/>
            <a:ext cx="16287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80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49755271-A108-A3CB-F6F3-B03F2CEE9362}"/>
              </a:ext>
            </a:extLst>
          </p:cNvPr>
          <p:cNvSpPr>
            <a:spLocks noGrp="1" noChangeArrowheads="1"/>
          </p:cNvSpPr>
          <p:nvPr>
            <p:ph type="sldNum" sz="quarter" idx="11"/>
          </p:nvPr>
        </p:nvSpPr>
        <p:spPr bwMode="auto">
          <a:xfrm>
            <a:off x="10134600" y="635635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65163">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defTabSz="665163">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defTabSz="665163">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defTabSz="665163">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defTabSz="665163">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665163"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665163"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665163"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665163"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6D014EE5-8939-49F4-8D73-641A387F7E59}" type="slidenum">
              <a:rPr lang="en-US" altLang="en-US" sz="1200" b="0">
                <a:solidFill>
                  <a:srgbClr val="898989"/>
                </a:solidFill>
                <a:latin typeface="Calibri" panose="020F0502020204030204" pitchFamily="34" charset="0"/>
              </a:rPr>
              <a:pPr>
                <a:spcBef>
                  <a:spcPct val="0"/>
                </a:spcBef>
                <a:buFontTx/>
                <a:buNone/>
              </a:pPr>
              <a:t>24</a:t>
            </a:fld>
            <a:endParaRPr lang="en-US" altLang="en-US" sz="1200" b="0">
              <a:solidFill>
                <a:srgbClr val="000000"/>
              </a:solidFill>
              <a:latin typeface="Calibri" panose="020F0502020204030204" pitchFamily="34" charset="0"/>
            </a:endParaRPr>
          </a:p>
        </p:txBody>
      </p:sp>
      <p:sp>
        <p:nvSpPr>
          <p:cNvPr id="4" name="Rectangle 3">
            <a:extLst>
              <a:ext uri="{FF2B5EF4-FFF2-40B4-BE49-F238E27FC236}">
                <a16:creationId xmlns:a16="http://schemas.microsoft.com/office/drawing/2014/main" id="{6A14FF4C-AE17-4D7B-7EB2-D240AFBEE5F6}"/>
              </a:ext>
            </a:extLst>
          </p:cNvPr>
          <p:cNvSpPr/>
          <p:nvPr/>
        </p:nvSpPr>
        <p:spPr>
          <a:xfrm>
            <a:off x="7346951" y="1317626"/>
            <a:ext cx="2740025" cy="3662363"/>
          </a:xfrm>
          <a:prstGeom prst="rect">
            <a:avLst/>
          </a:prstGeom>
          <a:noFill/>
        </p:spPr>
        <p:txBody>
          <a:bodyPr lIns="60512" tIns="30256" rIns="60512" bIns="30256">
            <a:spAutoFit/>
          </a:bodyPr>
          <a:lstStyle/>
          <a:p>
            <a:pPr algn="ctr">
              <a:defRPr/>
            </a:pPr>
            <a:r>
              <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rPr>
              <a:t>Scouting is </a:t>
            </a:r>
          </a:p>
          <a:p>
            <a:pPr algn="ctr">
              <a:defRPr/>
            </a:pPr>
            <a:r>
              <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rPr>
              <a:t>compatible </a:t>
            </a:r>
          </a:p>
          <a:p>
            <a:pPr algn="ctr">
              <a:defRPr/>
            </a:pPr>
            <a:r>
              <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rPr>
              <a:t>and adaptable </a:t>
            </a:r>
          </a:p>
          <a:p>
            <a:pPr algn="ctr">
              <a:defRPr/>
            </a:pPr>
            <a:r>
              <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rPr>
              <a:t>with other</a:t>
            </a:r>
          </a:p>
          <a:p>
            <a:pPr algn="ctr">
              <a:defRPr/>
            </a:pPr>
            <a:r>
              <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rPr>
              <a:t>youth </a:t>
            </a:r>
          </a:p>
          <a:p>
            <a:pPr algn="ctr">
              <a:defRPr/>
            </a:pPr>
            <a:r>
              <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rPr>
              <a:t>activities</a:t>
            </a:r>
          </a:p>
          <a:p>
            <a:pPr algn="ctr">
              <a:defRPr/>
            </a:pPr>
            <a:endPar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endParaRPr>
          </a:p>
          <a:p>
            <a:pPr algn="ctr">
              <a:defRPr/>
            </a:pPr>
            <a:r>
              <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rPr>
              <a:t>Flexibility </a:t>
            </a:r>
          </a:p>
          <a:p>
            <a:pPr algn="ctr">
              <a:defRPr/>
            </a:pPr>
            <a:r>
              <a:rPr lang="en-US" sz="2600" dirty="0">
                <a:ln w="0"/>
                <a:solidFill>
                  <a:srgbClr val="1C4283"/>
                </a:solidFill>
                <a:effectLst>
                  <a:outerShdw blurRad="38100" dist="19050" dir="2700000" algn="tl" rotWithShape="0">
                    <a:schemeClr val="dk1">
                      <a:alpha val="40000"/>
                    </a:schemeClr>
                  </a:outerShdw>
                </a:effectLst>
                <a:latin typeface="Arial Black" panose="020B0A04020102020204" pitchFamily="34" charset="0"/>
              </a:rPr>
              <a:t>is the key!!!</a:t>
            </a:r>
          </a:p>
        </p:txBody>
      </p:sp>
      <p:pic>
        <p:nvPicPr>
          <p:cNvPr id="49156" name="Picture 4">
            <a:extLst>
              <a:ext uri="{FF2B5EF4-FFF2-40B4-BE49-F238E27FC236}">
                <a16:creationId xmlns:a16="http://schemas.microsoft.com/office/drawing/2014/main" id="{6FB7923D-DDBA-B7E0-AE5E-DE8C65118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1646238"/>
            <a:ext cx="1473200"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a:extLst>
              <a:ext uri="{FF2B5EF4-FFF2-40B4-BE49-F238E27FC236}">
                <a16:creationId xmlns:a16="http://schemas.microsoft.com/office/drawing/2014/main" id="{BF31DD5B-CA27-6983-6C91-6F03D7BFB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034499">
            <a:off x="3079751" y="3249614"/>
            <a:ext cx="9699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a:extLst>
              <a:ext uri="{FF2B5EF4-FFF2-40B4-BE49-F238E27FC236}">
                <a16:creationId xmlns:a16="http://schemas.microsoft.com/office/drawing/2014/main" id="{1382D3B3-D63C-DD05-B301-5F1BBC9B1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901" y="2619376"/>
            <a:ext cx="5746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a:extLst>
              <a:ext uri="{FF2B5EF4-FFF2-40B4-BE49-F238E27FC236}">
                <a16:creationId xmlns:a16="http://schemas.microsoft.com/office/drawing/2014/main" id="{4F4A949D-500A-BCB0-3A94-19DD06482E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35851">
            <a:off x="5030788" y="1846264"/>
            <a:ext cx="533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a:extLst>
              <a:ext uri="{FF2B5EF4-FFF2-40B4-BE49-F238E27FC236}">
                <a16:creationId xmlns:a16="http://schemas.microsoft.com/office/drawing/2014/main" id="{452B020E-A99C-DA0B-799B-5F39BCA8A0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967346">
            <a:off x="5559426" y="3819526"/>
            <a:ext cx="1171575"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a:extLst>
              <a:ext uri="{FF2B5EF4-FFF2-40B4-BE49-F238E27FC236}">
                <a16:creationId xmlns:a16="http://schemas.microsoft.com/office/drawing/2014/main" id="{896E76C4-5C59-6CD2-F809-8838DF33AA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181108">
            <a:off x="3540125" y="4200525"/>
            <a:ext cx="117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a:extLst>
              <a:ext uri="{FF2B5EF4-FFF2-40B4-BE49-F238E27FC236}">
                <a16:creationId xmlns:a16="http://schemas.microsoft.com/office/drawing/2014/main" id="{10B2C371-79F3-1B5A-18BC-E4DC0E1D47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4251" y="4598989"/>
            <a:ext cx="849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a:extLst>
              <a:ext uri="{FF2B5EF4-FFF2-40B4-BE49-F238E27FC236}">
                <a16:creationId xmlns:a16="http://schemas.microsoft.com/office/drawing/2014/main" id="{FF5D8FBE-4D7A-CDEC-BF98-71D45BD3D1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8639" y="2865438"/>
            <a:ext cx="14763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994DCDC-8611-5AC2-B33A-F42ADB9C0ED4}"/>
              </a:ext>
            </a:extLst>
          </p:cNvPr>
          <p:cNvSpPr/>
          <p:nvPr/>
        </p:nvSpPr>
        <p:spPr>
          <a:xfrm rot="20021553">
            <a:off x="3541713" y="2003426"/>
            <a:ext cx="1198562" cy="581025"/>
          </a:xfrm>
          <a:prstGeom prst="rect">
            <a:avLst/>
          </a:prstGeom>
        </p:spPr>
        <p:txBody>
          <a:bodyPr>
            <a:spAutoFit/>
          </a:bodyPr>
          <a:lstStyle/>
          <a:p>
            <a:pPr algn="ctr" defTabSz="605150">
              <a:defRPr/>
            </a:pPr>
            <a:r>
              <a:rPr lang="en-US" sz="1589" b="1" kern="0" dirty="0">
                <a:solidFill>
                  <a:srgbClr val="000000"/>
                </a:solidFill>
                <a:latin typeface="Forte" panose="03060902040502070203" pitchFamily="66" charset="0"/>
                <a:ea typeface="+mj-ea"/>
                <a:cs typeface="+mj-cs"/>
                <a:sym typeface="Calibri"/>
              </a:rPr>
              <a:t>Religion </a:t>
            </a:r>
          </a:p>
          <a:p>
            <a:pPr algn="ctr" defTabSz="605150">
              <a:defRPr/>
            </a:pPr>
            <a:r>
              <a:rPr lang="en-US" sz="1589" b="1" kern="0" dirty="0">
                <a:solidFill>
                  <a:srgbClr val="000000"/>
                </a:solidFill>
                <a:latin typeface="Forte" panose="03060902040502070203" pitchFamily="66" charset="0"/>
                <a:ea typeface="+mj-ea"/>
                <a:cs typeface="+mj-cs"/>
                <a:sym typeface="Calibri"/>
              </a:rPr>
              <a:t>Classes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10B777-C44D-B09F-CE08-E362D14C3B10}"/>
              </a:ext>
            </a:extLst>
          </p:cNvPr>
          <p:cNvSpPr/>
          <p:nvPr/>
        </p:nvSpPr>
        <p:spPr>
          <a:xfrm>
            <a:off x="4055259" y="5841938"/>
            <a:ext cx="5391363" cy="87831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Legend:</a:t>
            </a:r>
          </a:p>
        </p:txBody>
      </p:sp>
      <p:sp>
        <p:nvSpPr>
          <p:cNvPr id="7" name="Title 6">
            <a:extLst>
              <a:ext uri="{FF2B5EF4-FFF2-40B4-BE49-F238E27FC236}">
                <a16:creationId xmlns:a16="http://schemas.microsoft.com/office/drawing/2014/main" id="{D27B53C0-479C-0E68-4E9B-25968D2E4D0C}"/>
              </a:ext>
            </a:extLst>
          </p:cNvPr>
          <p:cNvSpPr>
            <a:spLocks noGrp="1"/>
          </p:cNvSpPr>
          <p:nvPr>
            <p:ph type="title"/>
          </p:nvPr>
        </p:nvSpPr>
        <p:spPr>
          <a:xfrm>
            <a:off x="2057400" y="441327"/>
            <a:ext cx="9951340" cy="822961"/>
          </a:xfrm>
        </p:spPr>
        <p:txBody>
          <a:bodyPr>
            <a:normAutofit/>
          </a:bodyPr>
          <a:lstStyle/>
          <a:p>
            <a:pPr algn="ctr"/>
            <a:r>
              <a:rPr lang="en-US" sz="2400" b="1" dirty="0">
                <a:latin typeface="Comic Sans MS" panose="030F0702030302020204" pitchFamily="66" charset="0"/>
              </a:rPr>
              <a:t>Decision making Process when deciding to join an association</a:t>
            </a:r>
            <a:br>
              <a:rPr lang="en-US" b="1" dirty="0">
                <a:latin typeface="Comic Sans MS" panose="030F0702030302020204" pitchFamily="66" charset="0"/>
              </a:rPr>
            </a:br>
            <a:r>
              <a:rPr lang="en-US" sz="2000" b="1" dirty="0">
                <a:latin typeface="Comic Sans MS" panose="030F0702030302020204" pitchFamily="66" charset="0"/>
              </a:rPr>
              <a:t>Member-Shift by Sarah Sladek</a:t>
            </a:r>
          </a:p>
        </p:txBody>
      </p:sp>
      <p:sp>
        <p:nvSpPr>
          <p:cNvPr id="8" name="Text Placeholder 7">
            <a:extLst>
              <a:ext uri="{FF2B5EF4-FFF2-40B4-BE49-F238E27FC236}">
                <a16:creationId xmlns:a16="http://schemas.microsoft.com/office/drawing/2014/main" id="{CECC1D02-5D71-312A-4CA1-4F6805D3A1BC}"/>
              </a:ext>
            </a:extLst>
          </p:cNvPr>
          <p:cNvSpPr>
            <a:spLocks noGrp="1"/>
          </p:cNvSpPr>
          <p:nvPr>
            <p:ph type="body" idx="1"/>
          </p:nvPr>
        </p:nvSpPr>
        <p:spPr>
          <a:xfrm>
            <a:off x="2539049" y="1489270"/>
            <a:ext cx="4211891" cy="649741"/>
          </a:xfrm>
        </p:spPr>
        <p:txBody>
          <a:bodyPr anchor="ctr" anchorCtr="0">
            <a:normAutofit fontScale="92500" lnSpcReduction="10000"/>
          </a:bodyPr>
          <a:lstStyle/>
          <a:p>
            <a:pPr algn="ctr"/>
            <a:r>
              <a:rPr lang="en-US" sz="2000" dirty="0">
                <a:latin typeface="+mn-lt"/>
              </a:rPr>
              <a:t>Diagram #1: Generations born prior to 1981</a:t>
            </a:r>
          </a:p>
        </p:txBody>
      </p:sp>
      <p:graphicFrame>
        <p:nvGraphicFramePr>
          <p:cNvPr id="6" name="Content Placeholder 5">
            <a:extLst>
              <a:ext uri="{FF2B5EF4-FFF2-40B4-BE49-F238E27FC236}">
                <a16:creationId xmlns:a16="http://schemas.microsoft.com/office/drawing/2014/main" id="{E5F79390-33DE-EFC4-F5A7-B935723D91E7}"/>
              </a:ext>
            </a:extLst>
          </p:cNvPr>
          <p:cNvGraphicFramePr>
            <a:graphicFrameLocks noGrp="1"/>
          </p:cNvGraphicFramePr>
          <p:nvPr>
            <p:ph sz="half" idx="2"/>
            <p:extLst>
              <p:ext uri="{D42A27DB-BD31-4B8C-83A1-F6EECF244321}">
                <p14:modId xmlns:p14="http://schemas.microsoft.com/office/powerpoint/2010/main" val="1609120561"/>
              </p:ext>
            </p:extLst>
          </p:nvPr>
        </p:nvGraphicFramePr>
        <p:xfrm>
          <a:off x="2211540" y="2303924"/>
          <a:ext cx="4539400" cy="316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BD1C72C8-A09F-4393-7F55-F1D543D5E5B3}"/>
              </a:ext>
            </a:extLst>
          </p:cNvPr>
          <p:cNvSpPr>
            <a:spLocks noGrp="1"/>
          </p:cNvSpPr>
          <p:nvPr>
            <p:ph type="body" sz="quarter" idx="3"/>
          </p:nvPr>
        </p:nvSpPr>
        <p:spPr>
          <a:xfrm>
            <a:off x="7331888" y="1555931"/>
            <a:ext cx="4368800" cy="581921"/>
          </a:xfrm>
        </p:spPr>
        <p:txBody>
          <a:bodyPr anchor="ctr" anchorCtr="0">
            <a:normAutofit fontScale="92500" lnSpcReduction="10000"/>
          </a:bodyPr>
          <a:lstStyle/>
          <a:p>
            <a:pPr algn="ctr"/>
            <a:r>
              <a:rPr lang="en-US" sz="2000" dirty="0">
                <a:latin typeface="+mn-lt"/>
              </a:rPr>
              <a:t>Diagram #2: Generations born since 1982</a:t>
            </a:r>
          </a:p>
        </p:txBody>
      </p:sp>
      <p:graphicFrame>
        <p:nvGraphicFramePr>
          <p:cNvPr id="11" name="Content Placeholder 5">
            <a:extLst>
              <a:ext uri="{FF2B5EF4-FFF2-40B4-BE49-F238E27FC236}">
                <a16:creationId xmlns:a16="http://schemas.microsoft.com/office/drawing/2014/main" id="{AB55CA97-B148-89C9-C017-0AE90656030B}"/>
              </a:ext>
            </a:extLst>
          </p:cNvPr>
          <p:cNvGraphicFramePr>
            <a:graphicFrameLocks/>
          </p:cNvGraphicFramePr>
          <p:nvPr>
            <p:extLst>
              <p:ext uri="{D42A27DB-BD31-4B8C-83A1-F6EECF244321}">
                <p14:modId xmlns:p14="http://schemas.microsoft.com/office/powerpoint/2010/main" val="3135464478"/>
              </p:ext>
            </p:extLst>
          </p:nvPr>
        </p:nvGraphicFramePr>
        <p:xfrm>
          <a:off x="7178910" y="2322523"/>
          <a:ext cx="4535424" cy="3172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 11">
            <a:extLst>
              <a:ext uri="{FF2B5EF4-FFF2-40B4-BE49-F238E27FC236}">
                <a16:creationId xmlns:a16="http://schemas.microsoft.com/office/drawing/2014/main" id="{6CB43355-83E9-C6C0-0C25-789EFE51D22D}"/>
              </a:ext>
            </a:extLst>
          </p:cNvPr>
          <p:cNvGrpSpPr/>
          <p:nvPr/>
        </p:nvGrpSpPr>
        <p:grpSpPr>
          <a:xfrm>
            <a:off x="5118845" y="5915335"/>
            <a:ext cx="731520" cy="731520"/>
            <a:chOff x="1989576" y="458"/>
            <a:chExt cx="1178634" cy="1178634"/>
          </a:xfrm>
        </p:grpSpPr>
        <p:sp>
          <p:nvSpPr>
            <p:cNvPr id="13" name="Oval 12">
              <a:extLst>
                <a:ext uri="{FF2B5EF4-FFF2-40B4-BE49-F238E27FC236}">
                  <a16:creationId xmlns:a16="http://schemas.microsoft.com/office/drawing/2014/main" id="{72FE607A-0436-FD51-9A79-4674C0D954C9}"/>
                </a:ext>
              </a:extLst>
            </p:cNvPr>
            <p:cNvSpPr/>
            <p:nvPr/>
          </p:nvSpPr>
          <p:spPr>
            <a:xfrm>
              <a:off x="1989576" y="458"/>
              <a:ext cx="1178634" cy="1178634"/>
            </a:xfrm>
            <a:prstGeom prst="ellipse">
              <a:avLst/>
            </a:pr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Oval 4">
              <a:extLst>
                <a:ext uri="{FF2B5EF4-FFF2-40B4-BE49-F238E27FC236}">
                  <a16:creationId xmlns:a16="http://schemas.microsoft.com/office/drawing/2014/main" id="{D5D08F6D-16E0-6FE7-1840-B0427FA84428}"/>
                </a:ext>
              </a:extLst>
            </p:cNvPr>
            <p:cNvSpPr txBox="1"/>
            <p:nvPr/>
          </p:nvSpPr>
          <p:spPr>
            <a:xfrm>
              <a:off x="2162183" y="173065"/>
              <a:ext cx="833420" cy="833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000" b="1" dirty="0">
                  <a:solidFill>
                    <a:schemeClr val="tx1"/>
                  </a:solidFill>
                </a:rPr>
                <a:t>Phase 1</a:t>
              </a:r>
              <a:endParaRPr lang="en-US" sz="1000" b="1" kern="1200" dirty="0">
                <a:solidFill>
                  <a:schemeClr val="tx1"/>
                </a:solidFill>
              </a:endParaRPr>
            </a:p>
          </p:txBody>
        </p:sp>
      </p:grpSp>
      <p:grpSp>
        <p:nvGrpSpPr>
          <p:cNvPr id="15" name="Group 14">
            <a:extLst>
              <a:ext uri="{FF2B5EF4-FFF2-40B4-BE49-F238E27FC236}">
                <a16:creationId xmlns:a16="http://schemas.microsoft.com/office/drawing/2014/main" id="{51922852-FE2B-FEC8-97CD-13D66BB485D1}"/>
              </a:ext>
            </a:extLst>
          </p:cNvPr>
          <p:cNvGrpSpPr/>
          <p:nvPr/>
        </p:nvGrpSpPr>
        <p:grpSpPr>
          <a:xfrm>
            <a:off x="6210871" y="5915335"/>
            <a:ext cx="731520" cy="731520"/>
            <a:chOff x="3242094" y="1252976"/>
            <a:chExt cx="1178634" cy="1178634"/>
          </a:xfrm>
        </p:grpSpPr>
        <p:sp>
          <p:nvSpPr>
            <p:cNvPr id="16" name="Oval 15">
              <a:extLst>
                <a:ext uri="{FF2B5EF4-FFF2-40B4-BE49-F238E27FC236}">
                  <a16:creationId xmlns:a16="http://schemas.microsoft.com/office/drawing/2014/main" id="{EF9B822F-19B4-4943-ABC2-0F88EC5D4E38}"/>
                </a:ext>
              </a:extLst>
            </p:cNvPr>
            <p:cNvSpPr/>
            <p:nvPr/>
          </p:nvSpPr>
          <p:spPr>
            <a:xfrm>
              <a:off x="3242094" y="1252976"/>
              <a:ext cx="1178634" cy="1178634"/>
            </a:xfrm>
            <a:prstGeom prst="ellipse">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Oval 4">
              <a:extLst>
                <a:ext uri="{FF2B5EF4-FFF2-40B4-BE49-F238E27FC236}">
                  <a16:creationId xmlns:a16="http://schemas.microsoft.com/office/drawing/2014/main" id="{6C534D3D-328F-10DD-5764-E83BD1EF5BA2}"/>
                </a:ext>
              </a:extLst>
            </p:cNvPr>
            <p:cNvSpPr txBox="1"/>
            <p:nvPr/>
          </p:nvSpPr>
          <p:spPr>
            <a:xfrm>
              <a:off x="3414701" y="1425583"/>
              <a:ext cx="833420" cy="833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000" b="1" kern="1200" dirty="0">
                  <a:solidFill>
                    <a:schemeClr val="tx1"/>
                  </a:solidFill>
                </a:rPr>
                <a:t>Phase 2</a:t>
              </a:r>
            </a:p>
          </p:txBody>
        </p:sp>
      </p:grpSp>
      <p:grpSp>
        <p:nvGrpSpPr>
          <p:cNvPr id="18" name="Group 17">
            <a:extLst>
              <a:ext uri="{FF2B5EF4-FFF2-40B4-BE49-F238E27FC236}">
                <a16:creationId xmlns:a16="http://schemas.microsoft.com/office/drawing/2014/main" id="{7C799DFC-8469-09EA-93F0-AB7552E28881}"/>
              </a:ext>
            </a:extLst>
          </p:cNvPr>
          <p:cNvGrpSpPr/>
          <p:nvPr/>
        </p:nvGrpSpPr>
        <p:grpSpPr>
          <a:xfrm>
            <a:off x="7331888" y="5923197"/>
            <a:ext cx="731520" cy="731520"/>
            <a:chOff x="1989576" y="2505494"/>
            <a:chExt cx="1178634" cy="1178634"/>
          </a:xfrm>
        </p:grpSpPr>
        <p:sp>
          <p:nvSpPr>
            <p:cNvPr id="19" name="Oval 18">
              <a:extLst>
                <a:ext uri="{FF2B5EF4-FFF2-40B4-BE49-F238E27FC236}">
                  <a16:creationId xmlns:a16="http://schemas.microsoft.com/office/drawing/2014/main" id="{306E43FA-EE4D-29D5-8FF8-7D4F0C4893CF}"/>
                </a:ext>
              </a:extLst>
            </p:cNvPr>
            <p:cNvSpPr/>
            <p:nvPr/>
          </p:nvSpPr>
          <p:spPr>
            <a:xfrm>
              <a:off x="1989576" y="2505494"/>
              <a:ext cx="1178634" cy="1178634"/>
            </a:xfrm>
            <a:prstGeom prst="ellipse">
              <a:avLst/>
            </a:pr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Oval 4">
              <a:extLst>
                <a:ext uri="{FF2B5EF4-FFF2-40B4-BE49-F238E27FC236}">
                  <a16:creationId xmlns:a16="http://schemas.microsoft.com/office/drawing/2014/main" id="{9F7839B1-1742-3DD1-7568-B61B157E6B94}"/>
                </a:ext>
              </a:extLst>
            </p:cNvPr>
            <p:cNvSpPr txBox="1"/>
            <p:nvPr/>
          </p:nvSpPr>
          <p:spPr>
            <a:xfrm>
              <a:off x="2162183" y="2678101"/>
              <a:ext cx="833420" cy="833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000" b="1" kern="1200" dirty="0">
                  <a:solidFill>
                    <a:schemeClr val="tx1"/>
                  </a:solidFill>
                </a:rPr>
                <a:t>Phase 3</a:t>
              </a:r>
            </a:p>
          </p:txBody>
        </p:sp>
      </p:grpSp>
      <p:grpSp>
        <p:nvGrpSpPr>
          <p:cNvPr id="21" name="Group 20">
            <a:extLst>
              <a:ext uri="{FF2B5EF4-FFF2-40B4-BE49-F238E27FC236}">
                <a16:creationId xmlns:a16="http://schemas.microsoft.com/office/drawing/2014/main" id="{8FAEAE4F-4731-55B3-A70D-8E97B83400A5}"/>
              </a:ext>
            </a:extLst>
          </p:cNvPr>
          <p:cNvGrpSpPr/>
          <p:nvPr/>
        </p:nvGrpSpPr>
        <p:grpSpPr>
          <a:xfrm>
            <a:off x="8452906" y="5923197"/>
            <a:ext cx="731520" cy="731520"/>
            <a:chOff x="737057" y="1252976"/>
            <a:chExt cx="1178634" cy="1178634"/>
          </a:xfrm>
        </p:grpSpPr>
        <p:sp>
          <p:nvSpPr>
            <p:cNvPr id="22" name="Oval 21">
              <a:extLst>
                <a:ext uri="{FF2B5EF4-FFF2-40B4-BE49-F238E27FC236}">
                  <a16:creationId xmlns:a16="http://schemas.microsoft.com/office/drawing/2014/main" id="{F19DDF7F-62F2-FE9C-6F4E-37AD3339BC62}"/>
                </a:ext>
              </a:extLst>
            </p:cNvPr>
            <p:cNvSpPr/>
            <p:nvPr/>
          </p:nvSpPr>
          <p:spPr>
            <a:xfrm>
              <a:off x="737057" y="1252976"/>
              <a:ext cx="1178634" cy="1178634"/>
            </a:xfrm>
            <a:prstGeom prst="ellipse">
              <a:avLst/>
            </a:pr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Oval 4">
              <a:extLst>
                <a:ext uri="{FF2B5EF4-FFF2-40B4-BE49-F238E27FC236}">
                  <a16:creationId xmlns:a16="http://schemas.microsoft.com/office/drawing/2014/main" id="{1C936B62-A910-0465-6044-D6D1F082BFD3}"/>
                </a:ext>
              </a:extLst>
            </p:cNvPr>
            <p:cNvSpPr txBox="1"/>
            <p:nvPr/>
          </p:nvSpPr>
          <p:spPr>
            <a:xfrm>
              <a:off x="909664" y="1425583"/>
              <a:ext cx="833420" cy="833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000" b="1" kern="1200" dirty="0">
                  <a:solidFill>
                    <a:schemeClr val="tx1"/>
                  </a:solidFill>
                </a:rPr>
                <a:t>Phase 4</a:t>
              </a:r>
            </a:p>
          </p:txBody>
        </p:sp>
      </p:grpSp>
      <p:sp>
        <p:nvSpPr>
          <p:cNvPr id="25" name="Rectangle 24">
            <a:extLst>
              <a:ext uri="{FF2B5EF4-FFF2-40B4-BE49-F238E27FC236}">
                <a16:creationId xmlns:a16="http://schemas.microsoft.com/office/drawing/2014/main" id="{69B7B0D6-02A8-EB53-7696-41D7AFF74BFB}"/>
              </a:ext>
            </a:extLst>
          </p:cNvPr>
          <p:cNvSpPr/>
          <p:nvPr/>
        </p:nvSpPr>
        <p:spPr>
          <a:xfrm>
            <a:off x="10308771" y="5241005"/>
            <a:ext cx="1883229" cy="878314"/>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 New Member Coordinator plays a key role in this phase</a:t>
            </a:r>
          </a:p>
        </p:txBody>
      </p:sp>
    </p:spTree>
    <p:extLst>
      <p:ext uri="{BB962C8B-B14F-4D97-AF65-F5344CB8AC3E}">
        <p14:creationId xmlns:p14="http://schemas.microsoft.com/office/powerpoint/2010/main" val="1688622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5EFB24-A2E5-C20B-8B93-3199649DE8C5}"/>
              </a:ext>
            </a:extLst>
          </p:cNvPr>
          <p:cNvSpPr>
            <a:spLocks noGrp="1"/>
          </p:cNvSpPr>
          <p:nvPr>
            <p:ph idx="1"/>
          </p:nvPr>
        </p:nvSpPr>
        <p:spPr>
          <a:xfrm>
            <a:off x="2209799" y="427038"/>
            <a:ext cx="8245475" cy="6003924"/>
          </a:xfrm>
        </p:spPr>
        <p:txBody>
          <a:bodyPr>
            <a:normAutofit fontScale="92500" lnSpcReduction="10000"/>
          </a:bodyPr>
          <a:lstStyle/>
          <a:p>
            <a:pPr>
              <a:defRPr/>
            </a:pPr>
            <a:r>
              <a:rPr lang="en-US" sz="2400" i="1" u="sng" dirty="0">
                <a:effectLst>
                  <a:outerShdw blurRad="38100" dist="38100" dir="2700000" algn="tl">
                    <a:srgbClr val="000000">
                      <a:alpha val="43137"/>
                    </a:srgbClr>
                  </a:outerShdw>
                </a:effectLst>
              </a:rPr>
              <a:t>“Actively Listen” </a:t>
            </a:r>
            <a:r>
              <a:rPr lang="en-US" sz="2400" dirty="0"/>
              <a:t>to your new families during your conversations to learn their “passion”, concerns, and availability</a:t>
            </a:r>
            <a:br>
              <a:rPr lang="en-US" sz="2400" dirty="0"/>
            </a:br>
            <a:endParaRPr lang="en-US" sz="2400" dirty="0"/>
          </a:p>
          <a:p>
            <a:pPr>
              <a:defRPr/>
            </a:pPr>
            <a:r>
              <a:rPr lang="en-US" sz="2400" dirty="0"/>
              <a:t>Start small (examples)</a:t>
            </a:r>
          </a:p>
          <a:p>
            <a:pPr lvl="1">
              <a:defRPr/>
            </a:pPr>
            <a:r>
              <a:rPr lang="en-US" sz="2000" b="1" dirty="0"/>
              <a:t>Do not be that “Bull in the China Shop”</a:t>
            </a:r>
          </a:p>
          <a:p>
            <a:pPr lvl="1">
              <a:defRPr/>
            </a:pPr>
            <a:r>
              <a:rPr lang="en-US" sz="2000" b="1" dirty="0"/>
              <a:t>Ask a family to bring treats</a:t>
            </a:r>
          </a:p>
          <a:p>
            <a:pPr lvl="1">
              <a:defRPr/>
            </a:pPr>
            <a:r>
              <a:rPr lang="en-US" sz="2000" b="1" dirty="0"/>
              <a:t>Engage them in an activity / support role…the key is to make it interactive</a:t>
            </a:r>
            <a:endParaRPr lang="en-US" b="1" dirty="0"/>
          </a:p>
          <a:p>
            <a:pPr lvl="2">
              <a:defRPr/>
            </a:pPr>
            <a:r>
              <a:rPr lang="en-US" b="1" dirty="0"/>
              <a:t>Assist with a unit event</a:t>
            </a:r>
          </a:p>
          <a:p>
            <a:pPr lvl="3">
              <a:defRPr/>
            </a:pPr>
            <a:r>
              <a:rPr lang="en-US" sz="2000" b="1" dirty="0"/>
              <a:t>Not to be that chair / lead</a:t>
            </a:r>
          </a:p>
          <a:p>
            <a:pPr lvl="2">
              <a:defRPr/>
            </a:pPr>
            <a:r>
              <a:rPr lang="en-US" b="1" dirty="0"/>
              <a:t>Drive Scouts to an outing</a:t>
            </a:r>
          </a:p>
          <a:p>
            <a:pPr lvl="2">
              <a:defRPr/>
            </a:pPr>
            <a:r>
              <a:rPr lang="en-US" b="1" dirty="0"/>
              <a:t>Take Scouts shopping to get food for their patrol</a:t>
            </a:r>
          </a:p>
          <a:p>
            <a:pPr lvl="2">
              <a:defRPr/>
            </a:pPr>
            <a:r>
              <a:rPr lang="en-US" sz="2200" b="1" dirty="0"/>
              <a:t>What are examples of other support roles?</a:t>
            </a:r>
            <a:br>
              <a:rPr lang="en-US" sz="2400" b="1" dirty="0"/>
            </a:br>
            <a:endParaRPr lang="en-US" sz="2400" b="1" dirty="0"/>
          </a:p>
          <a:p>
            <a:pPr>
              <a:defRPr/>
            </a:pPr>
            <a:r>
              <a:rPr lang="en-US" sz="2400" dirty="0"/>
              <a:t>If they are a Leader, get them Trained!!!</a:t>
            </a:r>
            <a:br>
              <a:rPr lang="en-US" sz="2400" dirty="0"/>
            </a:br>
            <a:endParaRPr lang="en-US" sz="2400" dirty="0"/>
          </a:p>
          <a:p>
            <a:pPr>
              <a:defRPr/>
            </a:pPr>
            <a:r>
              <a:rPr lang="en-US" sz="2400" dirty="0"/>
              <a:t>Utilize the Cub Scout Family Talent Survey or ScoutsBSA Troop Resource Survey</a:t>
            </a:r>
          </a:p>
          <a:p>
            <a:pPr lvl="1">
              <a:defRPr/>
            </a:pPr>
            <a:r>
              <a:rPr lang="en-US" sz="2000" b="1" dirty="0"/>
              <a:t>Links are in the notes section of this slide</a:t>
            </a:r>
          </a:p>
        </p:txBody>
      </p:sp>
      <p:sp>
        <p:nvSpPr>
          <p:cNvPr id="53252" name="Slide Number Placeholder 1">
            <a:extLst>
              <a:ext uri="{FF2B5EF4-FFF2-40B4-BE49-F238E27FC236}">
                <a16:creationId xmlns:a16="http://schemas.microsoft.com/office/drawing/2014/main" id="{431139F3-9780-E6A9-ADD3-3A579E1971B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0089FD67-31D3-4E92-AAFD-785B286463FA}" type="slidenum">
              <a:rPr lang="en-US" altLang="en-US" sz="1000">
                <a:solidFill>
                  <a:srgbClr val="95B3D7"/>
                </a:solidFill>
              </a:rPr>
              <a:pPr>
                <a:spcBef>
                  <a:spcPct val="0"/>
                </a:spcBef>
                <a:buFontTx/>
                <a:buNone/>
              </a:pPr>
              <a:t>26</a:t>
            </a:fld>
            <a:endParaRPr lang="en-US" altLang="en-US" sz="1000">
              <a:solidFill>
                <a:srgbClr val="95B3D7"/>
              </a:solidFill>
            </a:endParaRPr>
          </a:p>
        </p:txBody>
      </p:sp>
      <p:pic>
        <p:nvPicPr>
          <p:cNvPr id="53253" name="Picture 82" descr="See the source image">
            <a:extLst>
              <a:ext uri="{FF2B5EF4-FFF2-40B4-BE49-F238E27FC236}">
                <a16:creationId xmlns:a16="http://schemas.microsoft.com/office/drawing/2014/main" id="{71C53DE7-12D4-686C-E13B-0D3CF16B5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5275" y="1971675"/>
            <a:ext cx="11049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B9A944A-3D84-42E9-9599-16F5B92AEFF3}"/>
              </a:ext>
            </a:extLst>
          </p:cNvPr>
          <p:cNvSpPr txBox="1"/>
          <p:nvPr/>
        </p:nvSpPr>
        <p:spPr>
          <a:xfrm>
            <a:off x="152002" y="2754197"/>
            <a:ext cx="1611085" cy="1015663"/>
          </a:xfrm>
          <a:prstGeom prst="rect">
            <a:avLst/>
          </a:prstGeom>
          <a:solidFill>
            <a:schemeClr val="bg1"/>
          </a:solidFill>
        </p:spPr>
        <p:txBody>
          <a:bodyPr wrap="square" rtlCol="0">
            <a:spAutoFit/>
          </a:bodyPr>
          <a:lstStyle/>
          <a:p>
            <a:pPr algn="ctr"/>
            <a:r>
              <a:rPr lang="en-US" altLang="en-US" sz="2000" b="1" dirty="0">
                <a:solidFill>
                  <a:srgbClr val="C00000"/>
                </a:solidFill>
                <a:latin typeface="Comic Sans MS" panose="030F0702030302020204" pitchFamily="66" charset="0"/>
                <a:ea typeface="ヒラギノ角ゴ Pro W3"/>
                <a:cs typeface="ヒラギノ角ゴ Pro W3"/>
              </a:rPr>
              <a:t>How to involve Parents</a:t>
            </a:r>
            <a:endParaRPr lang="en-US" sz="2000" b="1"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4D8A-5783-C764-19E0-C6390DB5554E}"/>
              </a:ext>
            </a:extLst>
          </p:cNvPr>
          <p:cNvSpPr>
            <a:spLocks noGrp="1"/>
          </p:cNvSpPr>
          <p:nvPr>
            <p:ph type="title"/>
          </p:nvPr>
        </p:nvSpPr>
        <p:spPr>
          <a:xfrm>
            <a:off x="2070100" y="648154"/>
            <a:ext cx="9392557" cy="973818"/>
          </a:xfrm>
        </p:spPr>
        <p:txBody>
          <a:bodyPr>
            <a:normAutofit/>
          </a:bodyPr>
          <a:lstStyle/>
          <a:p>
            <a:pPr algn="ctr"/>
            <a:r>
              <a:rPr lang="en-US" sz="3000" b="1" dirty="0">
                <a:solidFill>
                  <a:srgbClr val="C00000"/>
                </a:solidFill>
                <a:latin typeface="Comic Sans MS" panose="030F0702030302020204" pitchFamily="66" charset="0"/>
              </a:rPr>
              <a:t>Joining and Belonging – First Meeting &amp; Beyond</a:t>
            </a:r>
          </a:p>
        </p:txBody>
      </p:sp>
      <p:sp>
        <p:nvSpPr>
          <p:cNvPr id="3" name="Content Placeholder 2">
            <a:extLst>
              <a:ext uri="{FF2B5EF4-FFF2-40B4-BE49-F238E27FC236}">
                <a16:creationId xmlns:a16="http://schemas.microsoft.com/office/drawing/2014/main" id="{8C89A0BF-4BB9-CFF3-22E4-3A872F8447C3}"/>
              </a:ext>
            </a:extLst>
          </p:cNvPr>
          <p:cNvSpPr>
            <a:spLocks noGrp="1"/>
          </p:cNvSpPr>
          <p:nvPr>
            <p:ph idx="1"/>
          </p:nvPr>
        </p:nvSpPr>
        <p:spPr>
          <a:xfrm>
            <a:off x="2298699" y="2043340"/>
            <a:ext cx="9392557" cy="4351338"/>
          </a:xfrm>
        </p:spPr>
        <p:txBody>
          <a:bodyPr>
            <a:normAutofit/>
          </a:bodyPr>
          <a:lstStyle/>
          <a:p>
            <a:pPr marL="514350" indent="-514350">
              <a:buFont typeface="+mj-lt"/>
              <a:buAutoNum type="arabicPeriod"/>
            </a:pPr>
            <a:r>
              <a:rPr lang="en-US" sz="2400" b="1" dirty="0">
                <a:solidFill>
                  <a:schemeClr val="accent1">
                    <a:lumMod val="75000"/>
                  </a:schemeClr>
                </a:solidFill>
              </a:rPr>
              <a:t>Ensuring the Ideal First 10-Minute Experience</a:t>
            </a:r>
            <a:br>
              <a:rPr lang="en-US" sz="2400" b="1" dirty="0">
                <a:solidFill>
                  <a:schemeClr val="accent1">
                    <a:lumMod val="75000"/>
                  </a:schemeClr>
                </a:solidFill>
              </a:rPr>
            </a:br>
            <a:endParaRPr lang="en-US" sz="2400" b="1" dirty="0">
              <a:solidFill>
                <a:schemeClr val="accent1">
                  <a:lumMod val="75000"/>
                </a:schemeClr>
              </a:solidFill>
            </a:endParaRPr>
          </a:p>
          <a:p>
            <a:pPr marL="514350" indent="-514350">
              <a:buFont typeface="+mj-lt"/>
              <a:buAutoNum type="arabicPeriod"/>
            </a:pPr>
            <a:r>
              <a:rPr lang="en-US" sz="2400" b="1" dirty="0">
                <a:solidFill>
                  <a:schemeClr val="accent1">
                    <a:lumMod val="75000"/>
                  </a:schemeClr>
                </a:solidFill>
              </a:rPr>
              <a:t>Ensuring New Families Attend Their First Meeting</a:t>
            </a:r>
            <a:br>
              <a:rPr lang="en-US" sz="2400" b="1" dirty="0">
                <a:solidFill>
                  <a:schemeClr val="accent1">
                    <a:lumMod val="75000"/>
                  </a:schemeClr>
                </a:solidFill>
              </a:rPr>
            </a:br>
            <a:endParaRPr lang="en-US" sz="2400" b="1" dirty="0">
              <a:solidFill>
                <a:schemeClr val="accent1">
                  <a:lumMod val="75000"/>
                </a:schemeClr>
              </a:solidFill>
            </a:endParaRPr>
          </a:p>
          <a:p>
            <a:pPr marL="514350" indent="-514350">
              <a:buFont typeface="+mj-lt"/>
              <a:buAutoNum type="arabicPeriod"/>
            </a:pPr>
            <a:r>
              <a:rPr lang="en-US" sz="2400" b="1" dirty="0">
                <a:solidFill>
                  <a:schemeClr val="accent1">
                    <a:lumMod val="75000"/>
                  </a:schemeClr>
                </a:solidFill>
              </a:rPr>
              <a:t>What New Scout Parents Need to Understand Right Away</a:t>
            </a:r>
            <a:br>
              <a:rPr lang="en-US" sz="2400" b="1" dirty="0">
                <a:solidFill>
                  <a:schemeClr val="accent1">
                    <a:lumMod val="75000"/>
                  </a:schemeClr>
                </a:solidFill>
              </a:rPr>
            </a:br>
            <a:endParaRPr lang="en-US" sz="2400" b="1" dirty="0">
              <a:solidFill>
                <a:schemeClr val="accent1">
                  <a:lumMod val="75000"/>
                </a:schemeClr>
              </a:solidFill>
            </a:endParaRPr>
          </a:p>
          <a:p>
            <a:pPr marL="514350" indent="-514350">
              <a:buFont typeface="+mj-lt"/>
              <a:buAutoNum type="arabicPeriod"/>
            </a:pPr>
            <a:r>
              <a:rPr lang="en-US" sz="2400" b="1" dirty="0">
                <a:solidFill>
                  <a:schemeClr val="accent1">
                    <a:lumMod val="75000"/>
                  </a:schemeClr>
                </a:solidFill>
              </a:rPr>
              <a:t>What New Scouts Need to Understand Right Away</a:t>
            </a:r>
            <a:br>
              <a:rPr lang="en-US" sz="2400" b="1" dirty="0">
                <a:solidFill>
                  <a:schemeClr val="accent1">
                    <a:lumMod val="75000"/>
                  </a:schemeClr>
                </a:solidFill>
              </a:rPr>
            </a:br>
            <a:endParaRPr lang="en-US" sz="2400" b="1" dirty="0">
              <a:solidFill>
                <a:schemeClr val="accent1">
                  <a:lumMod val="75000"/>
                </a:schemeClr>
              </a:solidFill>
            </a:endParaRPr>
          </a:p>
          <a:p>
            <a:pPr marL="514350" indent="-514350">
              <a:buFont typeface="+mj-lt"/>
              <a:buAutoNum type="arabicPeriod"/>
            </a:pPr>
            <a:r>
              <a:rPr lang="en-US" sz="2400" b="1" dirty="0">
                <a:solidFill>
                  <a:schemeClr val="accent1">
                    <a:lumMod val="75000"/>
                  </a:schemeClr>
                </a:solidFill>
              </a:rPr>
              <a:t>Following Up With Families Who Drift Away, especially in the first 30 days</a:t>
            </a:r>
          </a:p>
        </p:txBody>
      </p:sp>
    </p:spTree>
    <p:extLst>
      <p:ext uri="{BB962C8B-B14F-4D97-AF65-F5344CB8AC3E}">
        <p14:creationId xmlns:p14="http://schemas.microsoft.com/office/powerpoint/2010/main" val="232447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5D9814-9DC7-264D-78F4-34CEAD6F5C58}"/>
              </a:ext>
            </a:extLst>
          </p:cNvPr>
          <p:cNvSpPr>
            <a:spLocks noGrp="1"/>
          </p:cNvSpPr>
          <p:nvPr>
            <p:ph type="title"/>
          </p:nvPr>
        </p:nvSpPr>
        <p:spPr>
          <a:xfrm>
            <a:off x="2387600" y="200025"/>
            <a:ext cx="8813800" cy="828675"/>
          </a:xfrm>
        </p:spPr>
        <p:txBody>
          <a:bodyPr>
            <a:normAutofit/>
          </a:bodyPr>
          <a:lstStyle/>
          <a:p>
            <a:pPr algn="ctr"/>
            <a:r>
              <a:rPr lang="en-US" sz="2400" b="1" dirty="0">
                <a:solidFill>
                  <a:srgbClr val="C00000"/>
                </a:solidFill>
                <a:latin typeface="Comic Sans MS" panose="030F0702030302020204" pitchFamily="66" charset="0"/>
              </a:rPr>
              <a:t>ReTENtion: Ten Ways Relationships Help Scouts Stay</a:t>
            </a:r>
          </a:p>
        </p:txBody>
      </p:sp>
      <p:sp>
        <p:nvSpPr>
          <p:cNvPr id="3" name="Content Placeholder 2">
            <a:extLst>
              <a:ext uri="{FF2B5EF4-FFF2-40B4-BE49-F238E27FC236}">
                <a16:creationId xmlns:a16="http://schemas.microsoft.com/office/drawing/2014/main" id="{4B209BE0-7013-FEBF-3F63-BE9C402AF33E}"/>
              </a:ext>
            </a:extLst>
          </p:cNvPr>
          <p:cNvSpPr>
            <a:spLocks noGrp="1"/>
          </p:cNvSpPr>
          <p:nvPr>
            <p:ph sz="half" idx="1"/>
          </p:nvPr>
        </p:nvSpPr>
        <p:spPr>
          <a:xfrm>
            <a:off x="2273300" y="1253330"/>
            <a:ext cx="4216400" cy="5020469"/>
          </a:xfrm>
        </p:spPr>
        <p:txBody>
          <a:bodyPr>
            <a:normAutofit fontScale="70000" lnSpcReduction="20000"/>
          </a:bodyPr>
          <a:lstStyle/>
          <a:p>
            <a:pPr marL="514350" indent="-514350">
              <a:buFont typeface="+mj-lt"/>
              <a:buAutoNum type="arabicPeriod"/>
            </a:pPr>
            <a:r>
              <a:rPr lang="en-US" b="1" dirty="0">
                <a:solidFill>
                  <a:srgbClr val="C00000"/>
                </a:solidFill>
              </a:rPr>
              <a:t>WELCOME:</a:t>
            </a:r>
            <a:r>
              <a:rPr lang="en-US" b="1" dirty="0"/>
              <a:t> Retention begins in the Parking Lot</a:t>
            </a:r>
          </a:p>
          <a:p>
            <a:pPr lvl="1"/>
            <a:r>
              <a:rPr lang="en-US" dirty="0"/>
              <a:t>Before a parent / family walks through the door</a:t>
            </a:r>
            <a:br>
              <a:rPr lang="en-US" dirty="0"/>
            </a:br>
            <a:endParaRPr lang="en-US" dirty="0"/>
          </a:p>
          <a:p>
            <a:pPr marL="514350" indent="-514350">
              <a:buFont typeface="+mj-lt"/>
              <a:buAutoNum type="arabicPeriod"/>
            </a:pPr>
            <a:r>
              <a:rPr lang="en-US" b="1" dirty="0">
                <a:solidFill>
                  <a:srgbClr val="C00000"/>
                </a:solidFill>
              </a:rPr>
              <a:t>NAME: </a:t>
            </a:r>
            <a:r>
              <a:rPr lang="en-US" b="1" dirty="0"/>
              <a:t>Use the Power of the Name</a:t>
            </a:r>
          </a:p>
          <a:p>
            <a:pPr lvl="1"/>
            <a:r>
              <a:rPr lang="en-US" dirty="0"/>
              <a:t>Recognition builds belonging</a:t>
            </a:r>
            <a:br>
              <a:rPr lang="en-US" dirty="0"/>
            </a:br>
            <a:endParaRPr lang="en-US" dirty="0"/>
          </a:p>
          <a:p>
            <a:pPr marL="514350" indent="-514350">
              <a:buFont typeface="+mj-lt"/>
              <a:buAutoNum type="arabicPeriod"/>
            </a:pPr>
            <a:r>
              <a:rPr lang="en-US" b="1" dirty="0">
                <a:solidFill>
                  <a:srgbClr val="C00000"/>
                </a:solidFill>
              </a:rPr>
              <a:t>NOTICE: </a:t>
            </a:r>
            <a:r>
              <a:rPr lang="en-US" b="1" dirty="0"/>
              <a:t>Notice When Someone is Missing</a:t>
            </a:r>
          </a:p>
          <a:p>
            <a:pPr lvl="1"/>
            <a:r>
              <a:rPr lang="en-US" dirty="0"/>
              <a:t>Your presence matters</a:t>
            </a:r>
            <a:br>
              <a:rPr lang="en-US" dirty="0"/>
            </a:br>
            <a:endParaRPr lang="en-US" dirty="0"/>
          </a:p>
          <a:p>
            <a:pPr marL="514350" indent="-514350">
              <a:buFont typeface="+mj-lt"/>
              <a:buAutoNum type="arabicPeriod"/>
            </a:pPr>
            <a:r>
              <a:rPr lang="en-US" b="1" dirty="0">
                <a:solidFill>
                  <a:srgbClr val="C00000"/>
                </a:solidFill>
              </a:rPr>
              <a:t>SEE: </a:t>
            </a:r>
            <a:r>
              <a:rPr lang="en-US" b="1" dirty="0"/>
              <a:t>See the Scouts Others Overlook</a:t>
            </a:r>
          </a:p>
          <a:p>
            <a:pPr lvl="1"/>
            <a:r>
              <a:rPr lang="en-US" dirty="0"/>
              <a:t>Look for the quiet Scout</a:t>
            </a:r>
            <a:br>
              <a:rPr lang="en-US" dirty="0"/>
            </a:br>
            <a:endParaRPr lang="en-US" dirty="0"/>
          </a:p>
          <a:p>
            <a:pPr marL="514350" indent="-514350">
              <a:buFont typeface="+mj-lt"/>
              <a:buAutoNum type="arabicPeriod"/>
            </a:pPr>
            <a:r>
              <a:rPr lang="en-US" b="1" dirty="0">
                <a:solidFill>
                  <a:srgbClr val="C00000"/>
                </a:solidFill>
              </a:rPr>
              <a:t>CONTRIBUTE: </a:t>
            </a:r>
            <a:r>
              <a:rPr lang="en-US" b="1" dirty="0"/>
              <a:t>Invite Every Scout to Contribute</a:t>
            </a:r>
          </a:p>
          <a:p>
            <a:pPr lvl="1"/>
            <a:r>
              <a:rPr lang="en-US" dirty="0"/>
              <a:t>Everyone has something to give</a:t>
            </a:r>
          </a:p>
          <a:p>
            <a:endParaRPr lang="en-US" dirty="0"/>
          </a:p>
        </p:txBody>
      </p:sp>
      <p:sp>
        <p:nvSpPr>
          <p:cNvPr id="6" name="Content Placeholder 5">
            <a:extLst>
              <a:ext uri="{FF2B5EF4-FFF2-40B4-BE49-F238E27FC236}">
                <a16:creationId xmlns:a16="http://schemas.microsoft.com/office/drawing/2014/main" id="{4290EB5C-EC68-365A-CC7A-64E44CAB9524}"/>
              </a:ext>
            </a:extLst>
          </p:cNvPr>
          <p:cNvSpPr>
            <a:spLocks noGrp="1"/>
          </p:cNvSpPr>
          <p:nvPr>
            <p:ph sz="half" idx="2"/>
          </p:nvPr>
        </p:nvSpPr>
        <p:spPr>
          <a:xfrm>
            <a:off x="7114213" y="1253330"/>
            <a:ext cx="4711700" cy="4753769"/>
          </a:xfrm>
        </p:spPr>
        <p:txBody>
          <a:bodyPr>
            <a:normAutofit fontScale="70000" lnSpcReduction="20000"/>
          </a:bodyPr>
          <a:lstStyle/>
          <a:p>
            <a:pPr marL="514350" indent="-514350">
              <a:buFont typeface="+mj-lt"/>
              <a:buAutoNum type="arabicPeriod" startAt="6"/>
            </a:pPr>
            <a:r>
              <a:rPr lang="en-US" b="1" dirty="0">
                <a:solidFill>
                  <a:srgbClr val="C00000"/>
                </a:solidFill>
              </a:rPr>
              <a:t>TRUST:</a:t>
            </a:r>
            <a:r>
              <a:rPr lang="en-US" b="1" dirty="0"/>
              <a:t> Earn the Trust of Parents</a:t>
            </a:r>
          </a:p>
          <a:p>
            <a:pPr lvl="1"/>
            <a:r>
              <a:rPr lang="en-US" dirty="0"/>
              <a:t>Safety builds confidence</a:t>
            </a:r>
            <a:br>
              <a:rPr lang="en-US" dirty="0"/>
            </a:br>
            <a:endParaRPr lang="en-US" dirty="0"/>
          </a:p>
          <a:p>
            <a:pPr marL="514350" indent="-514350">
              <a:buFont typeface="+mj-lt"/>
              <a:buAutoNum type="arabicPeriod" startAt="6"/>
            </a:pPr>
            <a:r>
              <a:rPr lang="en-US" b="1" dirty="0">
                <a:solidFill>
                  <a:srgbClr val="C00000"/>
                </a:solidFill>
              </a:rPr>
              <a:t>CELEBRATE: </a:t>
            </a:r>
            <a:r>
              <a:rPr lang="en-US" b="1" dirty="0"/>
              <a:t>Honor the Journey</a:t>
            </a:r>
          </a:p>
          <a:p>
            <a:pPr lvl="1"/>
            <a:r>
              <a:rPr lang="en-US" dirty="0"/>
              <a:t>Through celebration of accomplishments</a:t>
            </a:r>
            <a:br>
              <a:rPr lang="en-US" dirty="0"/>
            </a:br>
            <a:endParaRPr lang="en-US" dirty="0"/>
          </a:p>
          <a:p>
            <a:pPr marL="514350" indent="-514350">
              <a:buFont typeface="+mj-lt"/>
              <a:buAutoNum type="arabicPeriod" startAt="6"/>
            </a:pPr>
            <a:r>
              <a:rPr lang="en-US" b="1" dirty="0">
                <a:solidFill>
                  <a:srgbClr val="C00000"/>
                </a:solidFill>
              </a:rPr>
              <a:t>BELONG: </a:t>
            </a:r>
            <a:r>
              <a:rPr lang="en-US" b="1" dirty="0"/>
              <a:t>Build a Place Scouts Do Not Want to Leave</a:t>
            </a:r>
          </a:p>
          <a:p>
            <a:pPr lvl="1"/>
            <a:r>
              <a:rPr lang="en-US" dirty="0"/>
              <a:t>Build a place they love</a:t>
            </a:r>
            <a:br>
              <a:rPr lang="en-US" dirty="0"/>
            </a:br>
            <a:endParaRPr lang="en-US" dirty="0"/>
          </a:p>
          <a:p>
            <a:pPr marL="514350" indent="-514350">
              <a:buFont typeface="+mj-lt"/>
              <a:buAutoNum type="arabicPeriod" startAt="6"/>
            </a:pPr>
            <a:r>
              <a:rPr lang="en-US" b="1" dirty="0">
                <a:solidFill>
                  <a:srgbClr val="C00000"/>
                </a:solidFill>
              </a:rPr>
              <a:t>PATROL / DEN: </a:t>
            </a:r>
            <a:r>
              <a:rPr lang="en-US" b="1" dirty="0"/>
              <a:t>Strengthen the Patrol or Den Bond</a:t>
            </a:r>
          </a:p>
          <a:p>
            <a:pPr lvl="1"/>
            <a:r>
              <a:rPr lang="en-US" dirty="0"/>
              <a:t>Friends help us stay</a:t>
            </a:r>
            <a:br>
              <a:rPr lang="en-US" dirty="0"/>
            </a:br>
            <a:endParaRPr lang="en-US" dirty="0"/>
          </a:p>
          <a:p>
            <a:pPr marL="514350" indent="-514350">
              <a:buFont typeface="+mj-lt"/>
              <a:buAutoNum type="arabicPeriod" startAt="6"/>
            </a:pPr>
            <a:r>
              <a:rPr lang="en-US" b="1" dirty="0">
                <a:solidFill>
                  <a:srgbClr val="C00000"/>
                </a:solidFill>
              </a:rPr>
              <a:t>MENTOR: </a:t>
            </a:r>
            <a:r>
              <a:rPr lang="en-US" b="1" dirty="0"/>
              <a:t>Be the Adult Who Believes</a:t>
            </a:r>
          </a:p>
          <a:p>
            <a:pPr lvl="1"/>
            <a:r>
              <a:rPr lang="en-US" dirty="0"/>
              <a:t>Believe in their potential</a:t>
            </a:r>
          </a:p>
        </p:txBody>
      </p:sp>
      <p:sp>
        <p:nvSpPr>
          <p:cNvPr id="8" name="TextBox 7">
            <a:extLst>
              <a:ext uri="{FF2B5EF4-FFF2-40B4-BE49-F238E27FC236}">
                <a16:creationId xmlns:a16="http://schemas.microsoft.com/office/drawing/2014/main" id="{C32577AF-B594-D331-AADB-D26D150BE2C6}"/>
              </a:ext>
            </a:extLst>
          </p:cNvPr>
          <p:cNvSpPr txBox="1"/>
          <p:nvPr/>
        </p:nvSpPr>
        <p:spPr>
          <a:xfrm>
            <a:off x="152002" y="2838446"/>
            <a:ext cx="1611085" cy="1200329"/>
          </a:xfrm>
          <a:prstGeom prst="rect">
            <a:avLst/>
          </a:prstGeom>
          <a:solidFill>
            <a:schemeClr val="bg1"/>
          </a:solidFill>
        </p:spPr>
        <p:txBody>
          <a:bodyPr wrap="square" rtlCol="0">
            <a:spAutoFit/>
          </a:bodyPr>
          <a:lstStyle/>
          <a:p>
            <a:pPr algn="ctr"/>
            <a:r>
              <a:rPr lang="en-US" b="1" dirty="0">
                <a:solidFill>
                  <a:srgbClr val="C00000"/>
                </a:solidFill>
                <a:latin typeface="Comic Sans MS" panose="030F0702030302020204" pitchFamily="66" charset="0"/>
              </a:rPr>
              <a:t>Based on a book by Rev. David Weyrick</a:t>
            </a:r>
            <a:endParaRPr lang="en-US" b="1" dirty="0">
              <a:solidFill>
                <a:srgbClr val="C00000"/>
              </a:solidFill>
            </a:endParaRPr>
          </a:p>
        </p:txBody>
      </p:sp>
    </p:spTree>
    <p:extLst>
      <p:ext uri="{BB962C8B-B14F-4D97-AF65-F5344CB8AC3E}">
        <p14:creationId xmlns:p14="http://schemas.microsoft.com/office/powerpoint/2010/main" val="3497862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a:extLst>
              <a:ext uri="{FF2B5EF4-FFF2-40B4-BE49-F238E27FC236}">
                <a16:creationId xmlns:a16="http://schemas.microsoft.com/office/drawing/2014/main" id="{9BDCA5F0-21B3-74CF-58F3-313E71893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6" y="1311276"/>
            <a:ext cx="3965575"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4B66-3B7D-5AF6-6051-0AEB56CE115D}"/>
              </a:ext>
            </a:extLst>
          </p:cNvPr>
          <p:cNvSpPr>
            <a:spLocks noGrp="1"/>
          </p:cNvSpPr>
          <p:nvPr>
            <p:ph type="title"/>
          </p:nvPr>
        </p:nvSpPr>
        <p:spPr>
          <a:xfrm>
            <a:off x="4126699" y="1751932"/>
            <a:ext cx="6341173" cy="2110257"/>
          </a:xfrm>
        </p:spPr>
        <p:txBody>
          <a:bodyPr/>
          <a:lstStyle/>
          <a:p>
            <a:pPr algn="ctr"/>
            <a:r>
              <a:rPr lang="en-US" altLang="en-US" b="1" dirty="0">
                <a:solidFill>
                  <a:srgbClr val="C00000"/>
                </a:solidFill>
                <a:latin typeface="Helvetica" panose="020B0604020202020204" pitchFamily="34" charset="0"/>
                <a:ea typeface="Calibri" panose="020F0502020204030204" pitchFamily="34" charset="0"/>
                <a:cs typeface="Helvetica" panose="020B0604020202020204" pitchFamily="34" charset="0"/>
              </a:rPr>
              <a:t>Why youth and families joined Scouting</a:t>
            </a:r>
            <a:endParaRPr lang="en-US" dirty="0">
              <a:solidFill>
                <a:srgbClr val="C00000"/>
              </a:solidFill>
            </a:endParaRPr>
          </a:p>
        </p:txBody>
      </p:sp>
    </p:spTree>
    <p:extLst>
      <p:ext uri="{BB962C8B-B14F-4D97-AF65-F5344CB8AC3E}">
        <p14:creationId xmlns:p14="http://schemas.microsoft.com/office/powerpoint/2010/main" val="57487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976BE9F-02D5-BBCC-9251-709042C5CAA6}"/>
              </a:ext>
            </a:extLst>
          </p:cNvPr>
          <p:cNvSpPr>
            <a:spLocks noGrp="1"/>
          </p:cNvSpPr>
          <p:nvPr>
            <p:ph type="title"/>
          </p:nvPr>
        </p:nvSpPr>
        <p:spPr>
          <a:xfrm>
            <a:off x="2628900" y="365125"/>
            <a:ext cx="8724900" cy="1325563"/>
          </a:xfrm>
        </p:spPr>
        <p:txBody>
          <a:bodyPr/>
          <a:lstStyle/>
          <a:p>
            <a:r>
              <a:rPr lang="en-US" altLang="en-US" b="1" dirty="0">
                <a:solidFill>
                  <a:srgbClr val="C00000"/>
                </a:solidFill>
                <a:latin typeface="Comic Sans MS" panose="030F0702030302020204" pitchFamily="66" charset="0"/>
                <a:ea typeface="ヒラギノ角ゴ Pro W3"/>
                <a:cs typeface="ヒラギノ角ゴ Pro W3"/>
              </a:rPr>
              <a:t>What the youth want………….</a:t>
            </a:r>
          </a:p>
        </p:txBody>
      </p:sp>
      <p:sp>
        <p:nvSpPr>
          <p:cNvPr id="17411" name="Slide Number Placeholder 3">
            <a:extLst>
              <a:ext uri="{FF2B5EF4-FFF2-40B4-BE49-F238E27FC236}">
                <a16:creationId xmlns:a16="http://schemas.microsoft.com/office/drawing/2014/main" id="{2810B894-8ED2-97F8-9F1C-8E607F27A4D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CB1850B0-2CF2-4BFB-A8D4-1721D48F2D19}" type="slidenum">
              <a:rPr lang="en-US" altLang="en-US" sz="1000">
                <a:solidFill>
                  <a:srgbClr val="95B3D7"/>
                </a:solidFill>
              </a:rPr>
              <a:pPr>
                <a:spcBef>
                  <a:spcPct val="0"/>
                </a:spcBef>
                <a:buFontTx/>
                <a:buNone/>
              </a:pPr>
              <a:t>4</a:t>
            </a:fld>
            <a:endParaRPr lang="en-US" altLang="en-US" sz="1000">
              <a:solidFill>
                <a:srgbClr val="95B3D7"/>
              </a:solidFill>
            </a:endParaRPr>
          </a:p>
        </p:txBody>
      </p:sp>
      <p:pic>
        <p:nvPicPr>
          <p:cNvPr id="17412" name="Picture 5">
            <a:extLst>
              <a:ext uri="{FF2B5EF4-FFF2-40B4-BE49-F238E27FC236}">
                <a16:creationId xmlns:a16="http://schemas.microsoft.com/office/drawing/2014/main" id="{AF08C195-146F-3C0F-9E11-2FCE4C200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64" y="1893889"/>
            <a:ext cx="5570536" cy="374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DDC1D08-C888-3FE8-5D27-9CFB129E8D81}"/>
              </a:ext>
            </a:extLst>
          </p:cNvPr>
          <p:cNvSpPr>
            <a:spLocks noGrp="1"/>
          </p:cNvSpPr>
          <p:nvPr>
            <p:ph type="title"/>
          </p:nvPr>
        </p:nvSpPr>
        <p:spPr>
          <a:xfrm>
            <a:off x="2501900" y="365125"/>
            <a:ext cx="8851900" cy="1069975"/>
          </a:xfrm>
        </p:spPr>
        <p:txBody>
          <a:bodyPr/>
          <a:lstStyle/>
          <a:p>
            <a:r>
              <a:rPr lang="en-US" altLang="en-US" b="1" dirty="0">
                <a:solidFill>
                  <a:srgbClr val="C00000"/>
                </a:solidFill>
                <a:latin typeface="Comic Sans MS" panose="030F0702030302020204" pitchFamily="66" charset="0"/>
                <a:ea typeface="ヒラギノ角ゴ Pro W3"/>
                <a:cs typeface="ヒラギノ角ゴ Pro W3"/>
              </a:rPr>
              <a:t>What the parents want…………</a:t>
            </a:r>
          </a:p>
        </p:txBody>
      </p:sp>
      <p:sp>
        <p:nvSpPr>
          <p:cNvPr id="19459" name="Slide Number Placeholder 3">
            <a:extLst>
              <a:ext uri="{FF2B5EF4-FFF2-40B4-BE49-F238E27FC236}">
                <a16:creationId xmlns:a16="http://schemas.microsoft.com/office/drawing/2014/main" id="{129923A8-4F4F-5F75-65B2-1AC29D90F18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B889B08E-5644-4D94-A049-7B7218E0CD6B}" type="slidenum">
              <a:rPr lang="en-US" altLang="en-US" sz="1000">
                <a:solidFill>
                  <a:srgbClr val="95B3D7"/>
                </a:solidFill>
              </a:rPr>
              <a:pPr>
                <a:spcBef>
                  <a:spcPct val="0"/>
                </a:spcBef>
                <a:buFontTx/>
                <a:buNone/>
              </a:pPr>
              <a:t>5</a:t>
            </a:fld>
            <a:endParaRPr lang="en-US" altLang="en-US" sz="1000">
              <a:solidFill>
                <a:srgbClr val="95B3D7"/>
              </a:solidFill>
            </a:endParaRPr>
          </a:p>
        </p:txBody>
      </p:sp>
      <p:pic>
        <p:nvPicPr>
          <p:cNvPr id="19460" name="Picture 5">
            <a:extLst>
              <a:ext uri="{FF2B5EF4-FFF2-40B4-BE49-F238E27FC236}">
                <a16:creationId xmlns:a16="http://schemas.microsoft.com/office/drawing/2014/main" id="{D97788DF-8EC2-2DF9-FFE3-55B601DD8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74" y="1800224"/>
            <a:ext cx="591041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8DD67D8-6984-E149-0579-EABBB98BF7F0}"/>
              </a:ext>
            </a:extLst>
          </p:cNvPr>
          <p:cNvSpPr>
            <a:spLocks noGrp="1"/>
          </p:cNvSpPr>
          <p:nvPr>
            <p:ph type="title"/>
          </p:nvPr>
        </p:nvSpPr>
        <p:spPr>
          <a:xfrm>
            <a:off x="2730500" y="365125"/>
            <a:ext cx="8623300" cy="1325563"/>
          </a:xfrm>
        </p:spPr>
        <p:txBody>
          <a:bodyPr/>
          <a:lstStyle/>
          <a:p>
            <a:r>
              <a:rPr lang="en-US" altLang="en-US" b="1" dirty="0">
                <a:solidFill>
                  <a:srgbClr val="C00000"/>
                </a:solidFill>
                <a:latin typeface="Comic Sans MS" panose="030F0702030302020204" pitchFamily="66" charset="0"/>
                <a:ea typeface="ヒラギノ角ゴ Pro W3"/>
                <a:cs typeface="ヒラギノ角ゴ Pro W3"/>
              </a:rPr>
              <a:t>What the parents want…………</a:t>
            </a:r>
            <a:endParaRPr lang="en-US" altLang="en-US" dirty="0">
              <a:latin typeface="Helvetica" panose="020B0604020202020204" pitchFamily="34" charset="0"/>
              <a:ea typeface="ヒラギノ角ゴ Pro W3"/>
              <a:cs typeface="ヒラギノ角ゴ Pro W3"/>
            </a:endParaRPr>
          </a:p>
        </p:txBody>
      </p:sp>
      <p:sp>
        <p:nvSpPr>
          <p:cNvPr id="21507" name="Slide Number Placeholder 3">
            <a:extLst>
              <a:ext uri="{FF2B5EF4-FFF2-40B4-BE49-F238E27FC236}">
                <a16:creationId xmlns:a16="http://schemas.microsoft.com/office/drawing/2014/main" id="{1376E686-0EF8-49D2-1B79-EC74A4C087A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anose="020B060402020202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000">
                <a:solidFill>
                  <a:srgbClr val="005AA3"/>
                </a:solidFill>
                <a:latin typeface="Helvetica" panose="020B060402020202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a:solidFill>
                  <a:srgbClr val="005AA3"/>
                </a:solidFill>
                <a:latin typeface="Helvetica" panose="020B060402020202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1400" b="1" i="1">
                <a:solidFill>
                  <a:srgbClr val="CF0031"/>
                </a:solidFill>
                <a:latin typeface="Helvetica" panose="020B060402020202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5pPr>
            <a:lvl6pPr marL="25146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6pPr>
            <a:lvl7pPr marL="29718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7pPr>
            <a:lvl8pPr marL="34290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8pPr>
            <a:lvl9pPr marL="3886200" indent="-228600" defTabSz="457200" eaLnBrk="0" fontAlgn="base" hangingPunct="0">
              <a:spcBef>
                <a:spcPct val="20000"/>
              </a:spcBef>
              <a:spcAft>
                <a:spcPct val="0"/>
              </a:spcAft>
              <a:buFont typeface="Arial" panose="020B0604020202020204" pitchFamily="34" charset="0"/>
              <a:buChar char="»"/>
              <a:defRPr sz="1200" i="1">
                <a:solidFill>
                  <a:srgbClr val="005AA3"/>
                </a:solidFill>
                <a:latin typeface="Helvetica" panose="020B0604020202020204" pitchFamily="34" charset="0"/>
                <a:ea typeface="ヒラギノ角ゴ Pro W3"/>
                <a:cs typeface="ヒラギノ角ゴ Pro W3"/>
              </a:defRPr>
            </a:lvl9pPr>
          </a:lstStyle>
          <a:p>
            <a:pPr>
              <a:spcBef>
                <a:spcPct val="0"/>
              </a:spcBef>
              <a:buFontTx/>
              <a:buNone/>
            </a:pPr>
            <a:fld id="{7A2035A3-09E0-4644-B33F-5AB1CAD1C16F}" type="slidenum">
              <a:rPr lang="en-US" altLang="en-US" sz="1000">
                <a:solidFill>
                  <a:srgbClr val="95B3D7"/>
                </a:solidFill>
              </a:rPr>
              <a:pPr>
                <a:spcBef>
                  <a:spcPct val="0"/>
                </a:spcBef>
                <a:buFontTx/>
                <a:buNone/>
              </a:pPr>
              <a:t>6</a:t>
            </a:fld>
            <a:endParaRPr lang="en-US" altLang="en-US" sz="1000">
              <a:solidFill>
                <a:srgbClr val="95B3D7"/>
              </a:solidFill>
            </a:endParaRPr>
          </a:p>
        </p:txBody>
      </p:sp>
      <p:pic>
        <p:nvPicPr>
          <p:cNvPr id="21508" name="Picture 5">
            <a:extLst>
              <a:ext uri="{FF2B5EF4-FFF2-40B4-BE49-F238E27FC236}">
                <a16:creationId xmlns:a16="http://schemas.microsoft.com/office/drawing/2014/main" id="{0C2D6C59-5FFD-3064-0566-D52C28A29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9323" y="1690689"/>
            <a:ext cx="6615102" cy="448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94F2A5-820E-6226-E9B9-4464EAAF8DFF}"/>
              </a:ext>
            </a:extLst>
          </p:cNvPr>
          <p:cNvSpPr>
            <a:spLocks noGrp="1"/>
          </p:cNvSpPr>
          <p:nvPr>
            <p:ph type="sldNum" sz="quarter" idx="11"/>
          </p:nvPr>
        </p:nvSpPr>
        <p:spPr>
          <a:xfrm>
            <a:off x="10134600" y="6356351"/>
            <a:ext cx="2743200" cy="365125"/>
          </a:xfrm>
        </p:spPr>
        <p:txBody>
          <a:bodyPr rtlCol="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45624B65-C551-499A-BA4F-D6D338FEAADF}" type="slidenum">
              <a:rPr lang="en-US" b="0" smtClean="0"/>
              <a:pPr defTabSz="665665">
                <a:defRPr/>
              </a:pPr>
              <a:t>7</a:t>
            </a:fld>
            <a:endParaRPr lang="en-US" sz="662" kern="0">
              <a:solidFill>
                <a:sysClr val="windowText" lastClr="000000"/>
              </a:solidFill>
              <a:ea typeface="+mj-ea"/>
              <a:cs typeface="+mj-cs"/>
              <a:sym typeface="Calibri"/>
            </a:endParaRPr>
          </a:p>
        </p:txBody>
      </p:sp>
      <p:sp>
        <p:nvSpPr>
          <p:cNvPr id="5" name="Rectangle 4">
            <a:extLst>
              <a:ext uri="{FF2B5EF4-FFF2-40B4-BE49-F238E27FC236}">
                <a16:creationId xmlns:a16="http://schemas.microsoft.com/office/drawing/2014/main" id="{97B98C00-A377-4D55-FE71-B2A64359984A}"/>
              </a:ext>
            </a:extLst>
          </p:cNvPr>
          <p:cNvSpPr/>
          <p:nvPr/>
        </p:nvSpPr>
        <p:spPr>
          <a:xfrm>
            <a:off x="2345530" y="501649"/>
            <a:ext cx="3328987" cy="3636962"/>
          </a:xfrm>
          <a:prstGeom prst="rect">
            <a:avLst/>
          </a:prstGeom>
        </p:spPr>
        <p:txBody>
          <a:bodyPr>
            <a:spAutoFit/>
          </a:bodyPr>
          <a:lstStyle/>
          <a:p>
            <a:pPr defTabSz="605150">
              <a:defRPr/>
            </a:pPr>
            <a:r>
              <a:rPr lang="en-US" sz="2912" kern="0" dirty="0">
                <a:ln w="0"/>
                <a:solidFill>
                  <a:srgbClr val="C00000"/>
                </a:solidFill>
                <a:effectLst>
                  <a:outerShdw blurRad="38100" dist="19050" dir="2700000" algn="tl" rotWithShape="0">
                    <a:prstClr val="black">
                      <a:alpha val="40000"/>
                    </a:prstClr>
                  </a:outerShdw>
                </a:effectLst>
                <a:latin typeface="Arial Black" panose="020B0A04020102020204" pitchFamily="34" charset="0"/>
                <a:ea typeface="+mj-ea"/>
                <a:cs typeface="+mj-cs"/>
                <a:sym typeface="Calibri"/>
              </a:rPr>
              <a:t>NEW MEMBERS</a:t>
            </a:r>
          </a:p>
          <a:p>
            <a:pPr defTabSz="605150">
              <a:defRPr/>
            </a:pPr>
            <a:r>
              <a:rPr lang="en-US" sz="2912" kern="0" dirty="0">
                <a:ln w="0"/>
                <a:solidFill>
                  <a:srgbClr val="C00000"/>
                </a:solidFill>
                <a:effectLst>
                  <a:outerShdw blurRad="38100" dist="19050" dir="2700000" algn="tl" rotWithShape="0">
                    <a:prstClr val="black">
                      <a:alpha val="40000"/>
                    </a:prstClr>
                  </a:outerShdw>
                </a:effectLst>
                <a:latin typeface="Arial Black" panose="020B0A04020102020204" pitchFamily="34" charset="0"/>
                <a:ea typeface="+mj-ea"/>
                <a:cs typeface="+mj-cs"/>
                <a:sym typeface="Calibri"/>
              </a:rPr>
              <a:t>JUST</a:t>
            </a:r>
          </a:p>
          <a:p>
            <a:pPr defTabSz="605150">
              <a:defRPr/>
            </a:pPr>
            <a:r>
              <a:rPr lang="en-US" sz="2912" kern="0" dirty="0">
                <a:ln w="0"/>
                <a:solidFill>
                  <a:srgbClr val="C00000"/>
                </a:solidFill>
                <a:effectLst>
                  <a:outerShdw blurRad="38100" dist="19050" dir="2700000" algn="tl" rotWithShape="0">
                    <a:prstClr val="black">
                      <a:alpha val="40000"/>
                    </a:prstClr>
                  </a:outerShdw>
                </a:effectLst>
                <a:latin typeface="Arial Black" panose="020B0A04020102020204" pitchFamily="34" charset="0"/>
                <a:ea typeface="+mj-ea"/>
                <a:cs typeface="+mj-cs"/>
                <a:sym typeface="Calibri"/>
              </a:rPr>
              <a:t>WANT TO</a:t>
            </a:r>
          </a:p>
          <a:p>
            <a:pPr defTabSz="605150">
              <a:defRPr/>
            </a:pPr>
            <a:r>
              <a:rPr lang="en-US" sz="3574" kern="0" dirty="0">
                <a:ln w="0"/>
                <a:solidFill>
                  <a:srgbClr val="C00000"/>
                </a:solidFill>
                <a:effectLst>
                  <a:outerShdw blurRad="38100" dist="19050" dir="2700000" algn="tl" rotWithShape="0">
                    <a:prstClr val="black">
                      <a:alpha val="40000"/>
                    </a:prstClr>
                  </a:outerShdw>
                </a:effectLst>
                <a:latin typeface="Arial Black" panose="020B0A04020102020204" pitchFamily="34" charset="0"/>
                <a:ea typeface="+mj-ea"/>
                <a:cs typeface="+mj-cs"/>
                <a:sym typeface="Calibri"/>
              </a:rPr>
              <a:t>“FIT IN” </a:t>
            </a:r>
          </a:p>
          <a:p>
            <a:pPr defTabSz="605150">
              <a:defRPr/>
            </a:pPr>
            <a:r>
              <a:rPr lang="en-US" sz="3574" kern="0" dirty="0">
                <a:ln w="0"/>
                <a:solidFill>
                  <a:srgbClr val="C00000"/>
                </a:solidFill>
                <a:effectLst>
                  <a:outerShdw blurRad="38100" dist="19050" dir="2700000" algn="tl" rotWithShape="0">
                    <a:prstClr val="black">
                      <a:alpha val="40000"/>
                    </a:prstClr>
                  </a:outerShdw>
                </a:effectLst>
                <a:latin typeface="Arial Black" panose="020B0A04020102020204" pitchFamily="34" charset="0"/>
                <a:ea typeface="+mj-ea"/>
                <a:cs typeface="+mj-cs"/>
                <a:sym typeface="Calibri"/>
              </a:rPr>
              <a:t>and have </a:t>
            </a:r>
          </a:p>
          <a:p>
            <a:pPr defTabSz="605150">
              <a:defRPr/>
            </a:pPr>
            <a:r>
              <a:rPr lang="en-US" sz="3574" kern="0" dirty="0">
                <a:ln w="0"/>
                <a:solidFill>
                  <a:srgbClr val="C00000"/>
                </a:solidFill>
                <a:effectLst>
                  <a:outerShdw blurRad="38100" dist="19050" dir="2700000" algn="tl" rotWithShape="0">
                    <a:prstClr val="black">
                      <a:alpha val="40000"/>
                    </a:prstClr>
                  </a:outerShdw>
                </a:effectLst>
                <a:latin typeface="Arial Black" panose="020B0A04020102020204" pitchFamily="34" charset="0"/>
                <a:ea typeface="+mj-ea"/>
                <a:cs typeface="+mj-cs"/>
                <a:sym typeface="Calibri"/>
              </a:rPr>
              <a:t>a sense of belonging</a:t>
            </a:r>
            <a:endParaRPr lang="en-US" sz="3574" kern="0" dirty="0">
              <a:solidFill>
                <a:srgbClr val="000000"/>
              </a:solidFill>
              <a:latin typeface="Calibri"/>
              <a:ea typeface="+mj-ea"/>
              <a:cs typeface="+mj-cs"/>
              <a:sym typeface="Calibri"/>
            </a:endParaRPr>
          </a:p>
        </p:txBody>
      </p:sp>
      <p:pic>
        <p:nvPicPr>
          <p:cNvPr id="22532" name="Picture 5">
            <a:extLst>
              <a:ext uri="{FF2B5EF4-FFF2-40B4-BE49-F238E27FC236}">
                <a16:creationId xmlns:a16="http://schemas.microsoft.com/office/drawing/2014/main" id="{1EDBC23B-76EC-7223-1BC8-A89AFACAE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484" t="13380" r="7962" b="5695"/>
          <a:stretch>
            <a:fillRect/>
          </a:stretch>
        </p:blipFill>
        <p:spPr bwMode="auto">
          <a:xfrm>
            <a:off x="5910264" y="476251"/>
            <a:ext cx="446563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Beveled 6">
            <a:extLst>
              <a:ext uri="{FF2B5EF4-FFF2-40B4-BE49-F238E27FC236}">
                <a16:creationId xmlns:a16="http://schemas.microsoft.com/office/drawing/2014/main" id="{B3D1EBF7-F08A-55CB-6ADD-DC995BC28EAC}"/>
              </a:ext>
            </a:extLst>
          </p:cNvPr>
          <p:cNvSpPr/>
          <p:nvPr/>
        </p:nvSpPr>
        <p:spPr>
          <a:xfrm>
            <a:off x="4010023" y="4635501"/>
            <a:ext cx="7178676" cy="107315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Includes both youth and adults with disabilities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DD5B1-EBBD-361C-BE80-0C067EE7EB6D}"/>
              </a:ext>
            </a:extLst>
          </p:cNvPr>
          <p:cNvPicPr>
            <a:picLocks noChangeAspect="1"/>
          </p:cNvPicPr>
          <p:nvPr/>
        </p:nvPicPr>
        <p:blipFill>
          <a:blip r:embed="rId3"/>
          <a:srcRect r="2223" b="1"/>
          <a:stretch>
            <a:fillRect/>
          </a:stretch>
        </p:blipFill>
        <p:spPr>
          <a:xfrm>
            <a:off x="20" y="10"/>
            <a:ext cx="12191980" cy="6857990"/>
          </a:xfrm>
          <a:prstGeom prst="rect">
            <a:avLst/>
          </a:prstGeom>
        </p:spPr>
      </p:pic>
    </p:spTree>
    <p:extLst>
      <p:ext uri="{BB962C8B-B14F-4D97-AF65-F5344CB8AC3E}">
        <p14:creationId xmlns:p14="http://schemas.microsoft.com/office/powerpoint/2010/main" val="346178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8D203-45B1-29B7-38C7-DCEA4671B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DF812-94F4-3A30-75C9-C1931EA67AE8}"/>
              </a:ext>
            </a:extLst>
          </p:cNvPr>
          <p:cNvSpPr>
            <a:spLocks noGrp="1"/>
          </p:cNvSpPr>
          <p:nvPr>
            <p:ph type="title"/>
          </p:nvPr>
        </p:nvSpPr>
        <p:spPr>
          <a:xfrm>
            <a:off x="4101299" y="1878932"/>
            <a:ext cx="6341173" cy="2110257"/>
          </a:xfrm>
        </p:spPr>
        <p:txBody>
          <a:bodyPr/>
          <a:lstStyle/>
          <a:p>
            <a:pPr algn="ctr"/>
            <a:r>
              <a:rPr lang="en-US" altLang="en-US" b="1" dirty="0">
                <a:solidFill>
                  <a:srgbClr val="C00000"/>
                </a:solidFill>
                <a:latin typeface="Helvetica" panose="020B0604020202020204" pitchFamily="34" charset="0"/>
                <a:ea typeface="Calibri" panose="020F0502020204030204" pitchFamily="34" charset="0"/>
                <a:cs typeface="Helvetica" panose="020B0604020202020204" pitchFamily="34" charset="0"/>
              </a:rPr>
              <a:t>Why youth and families might leave Scouting</a:t>
            </a:r>
            <a:endParaRPr lang="en-US" dirty="0">
              <a:solidFill>
                <a:srgbClr val="C00000"/>
              </a:solidFill>
            </a:endParaRPr>
          </a:p>
        </p:txBody>
      </p:sp>
      <p:sp>
        <p:nvSpPr>
          <p:cNvPr id="3" name="Title 1">
            <a:extLst>
              <a:ext uri="{FF2B5EF4-FFF2-40B4-BE49-F238E27FC236}">
                <a16:creationId xmlns:a16="http://schemas.microsoft.com/office/drawing/2014/main" id="{7CC67848-59C4-18BC-8448-4D58CE955DF4}"/>
              </a:ext>
            </a:extLst>
          </p:cNvPr>
          <p:cNvSpPr txBox="1">
            <a:spLocks/>
          </p:cNvSpPr>
          <p:nvPr/>
        </p:nvSpPr>
        <p:spPr>
          <a:xfrm>
            <a:off x="838200" y="3651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700252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affaf039-ff3a-402e-851c-53cca5441b7a">
      <Terms xmlns="http://schemas.microsoft.com/office/infopath/2007/PartnerControls"/>
    </lcf76f155ced4ddcb4097134ff3c332f>
    <TaxCatchAll xmlns="3f93c8fd-f565-4d39-89fa-814e4b8eab95"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F5EFB130961A4A953E3CB1E29CF3A6" ma:contentTypeVersion="18" ma:contentTypeDescription="Create a new document." ma:contentTypeScope="" ma:versionID="f967f6a8ab8461ed862ce5799ca362ac">
  <xsd:schema xmlns:xsd="http://www.w3.org/2001/XMLSchema" xmlns:xs="http://www.w3.org/2001/XMLSchema" xmlns:p="http://schemas.microsoft.com/office/2006/metadata/properties" xmlns:ns1="http://schemas.microsoft.com/sharepoint/v3" xmlns:ns2="affaf039-ff3a-402e-851c-53cca5441b7a" xmlns:ns3="3f93c8fd-f565-4d39-89fa-814e4b8eab95" targetNamespace="http://schemas.microsoft.com/office/2006/metadata/properties" ma:root="true" ma:fieldsID="ed14aa30d1da6147d782b640d56fa72d" ns1:_="" ns2:_="" ns3:_="">
    <xsd:import namespace="http://schemas.microsoft.com/sharepoint/v3"/>
    <xsd:import namespace="affaf039-ff3a-402e-851c-53cca5441b7a"/>
    <xsd:import namespace="3f93c8fd-f565-4d39-89fa-814e4b8eab9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1:_ip_UnifiedCompliancePolicyProperties" minOccurs="0"/>
                <xsd:element ref="ns1:_ip_UnifiedCompliancePolicyUIAction"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faf039-ff3a-402e-851c-53cca5441b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93c8fd-f565-4d39-89fa-814e4b8eab9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75cde44-ff75-48db-9c50-b34d57445712}" ma:internalName="TaxCatchAll" ma:showField="CatchAllData" ma:web="3f93c8fd-f565-4d39-89fa-814e4b8eab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00FBE1-D8E1-4471-BC78-FB46C76F7B53}">
  <ds:schemaRefs>
    <ds:schemaRef ds:uri="http://schemas.microsoft.com/sharepoint/v3/contenttype/forms"/>
  </ds:schemaRefs>
</ds:datastoreItem>
</file>

<file path=customXml/itemProps2.xml><?xml version="1.0" encoding="utf-8"?>
<ds:datastoreItem xmlns:ds="http://schemas.openxmlformats.org/officeDocument/2006/customXml" ds:itemID="{4B741C93-4122-4DEC-8159-1B962F6933D8}">
  <ds:schemaRefs>
    <ds:schemaRef ds:uri="http://schemas.microsoft.com/office/2006/metadata/properties"/>
    <ds:schemaRef ds:uri="http://schemas.microsoft.com/office/infopath/2007/PartnerControls"/>
    <ds:schemaRef ds:uri="http://schemas.microsoft.com/sharepoint/v3"/>
    <ds:schemaRef ds:uri="affaf039-ff3a-402e-851c-53cca5441b7a"/>
    <ds:schemaRef ds:uri="3f93c8fd-f565-4d39-89fa-814e4b8eab95"/>
  </ds:schemaRefs>
</ds:datastoreItem>
</file>

<file path=customXml/itemProps3.xml><?xml version="1.0" encoding="utf-8"?>
<ds:datastoreItem xmlns:ds="http://schemas.openxmlformats.org/officeDocument/2006/customXml" ds:itemID="{F9066C8B-165C-4D5E-9A25-A59C8C9EBE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ffaf039-ff3a-402e-851c-53cca5441b7a"/>
    <ds:schemaRef ds:uri="3f93c8fd-f565-4d39-89fa-814e4b8eab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5224</TotalTime>
  <Words>3900</Words>
  <Application>Microsoft Office PowerPoint</Application>
  <PresentationFormat>Widescreen</PresentationFormat>
  <Paragraphs>360</Paragraphs>
  <Slides>29</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Aptos</vt:lpstr>
      <vt:lpstr>Aptos Display</vt:lpstr>
      <vt:lpstr>Arial</vt:lpstr>
      <vt:lpstr>Arial Black</vt:lpstr>
      <vt:lpstr>Calibri</vt:lpstr>
      <vt:lpstr>Comic Sans MS</vt:lpstr>
      <vt:lpstr>Forte</vt:lpstr>
      <vt:lpstr>Helvetica</vt:lpstr>
      <vt:lpstr>Open Sans</vt:lpstr>
      <vt:lpstr>Roboto</vt:lpstr>
      <vt:lpstr>Wingdings</vt:lpstr>
      <vt:lpstr>ヒラギノ角ゴ Pro W3</vt:lpstr>
      <vt:lpstr>Office Theme</vt:lpstr>
      <vt:lpstr> Welcome to:   Acclimating the New Scout and Their Family to Your Unit  </vt:lpstr>
      <vt:lpstr>Course Objectives Understand &amp; Discuss  the “Whys”</vt:lpstr>
      <vt:lpstr>Why youth and families joined Scouting</vt:lpstr>
      <vt:lpstr>What the youth want………….</vt:lpstr>
      <vt:lpstr>What the parents want…………</vt:lpstr>
      <vt:lpstr>What the parents want…………</vt:lpstr>
      <vt:lpstr>PowerPoint Presentation</vt:lpstr>
      <vt:lpstr>PowerPoint Presentation</vt:lpstr>
      <vt:lpstr>Why youth and families might leave Scouting</vt:lpstr>
      <vt:lpstr>PowerPoint Presentation</vt:lpstr>
      <vt:lpstr>PowerPoint Presentation</vt:lpstr>
      <vt:lpstr>PowerPoint Presentation</vt:lpstr>
      <vt:lpstr>PowerPoint Presentation</vt:lpstr>
      <vt:lpstr>PowerPoint Presentation</vt:lpstr>
      <vt:lpstr>Who can help acclimate your new Scouts and their parents</vt:lpstr>
      <vt:lpstr>PowerPoint Presentation</vt:lpstr>
      <vt:lpstr>PowerPoint Presentation</vt:lpstr>
      <vt:lpstr>PowerPoint Presentation</vt:lpstr>
      <vt:lpstr>PowerPoint Presentation</vt:lpstr>
      <vt:lpstr>WHAT do New Member Coordinators do to build belonging?</vt:lpstr>
      <vt:lpstr>How to create a sense of belonging for new &amp; existing Scouts and their families (Acclimating)</vt:lpstr>
      <vt:lpstr>Welcoming / Onboarding Best Practices</vt:lpstr>
      <vt:lpstr>Welcoming / Onboarding Best Practices</vt:lpstr>
      <vt:lpstr>PowerPoint Presentation</vt:lpstr>
      <vt:lpstr>Decision making Process when deciding to join an association Member-Shift by Sarah Sladek</vt:lpstr>
      <vt:lpstr>PowerPoint Presentation</vt:lpstr>
      <vt:lpstr>Joining and Belonging – First Meeting &amp; Beyond</vt:lpstr>
      <vt:lpstr>ReTENtion: Ten Ways Relationships Help Scouts Stay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Alexandria Beaton</dc:creator>
  <cp:lastModifiedBy>Richard Romani</cp:lastModifiedBy>
  <cp:revision>16</cp:revision>
  <dcterms:created xsi:type="dcterms:W3CDTF">2025-03-04T17:56:20Z</dcterms:created>
  <dcterms:modified xsi:type="dcterms:W3CDTF">2026-07-15T21:47:17Z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0x0101000FF5EFB130961A4A953E3CB1E29CF3A6</vt:lpwstr>
  </property>
</Properties>
</file>